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0" r:id="rId2"/>
  </p:sldMasterIdLst>
  <p:notesMasterIdLst>
    <p:notesMasterId r:id="rId14"/>
  </p:notesMasterIdLst>
  <p:sldIdLst>
    <p:sldId id="268" r:id="rId3"/>
    <p:sldId id="257" r:id="rId4"/>
    <p:sldId id="264" r:id="rId5"/>
    <p:sldId id="273" r:id="rId6"/>
    <p:sldId id="261" r:id="rId7"/>
    <p:sldId id="270" r:id="rId8"/>
    <p:sldId id="271" r:id="rId9"/>
    <p:sldId id="272" r:id="rId10"/>
    <p:sldId id="269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364" autoAdjust="0"/>
  </p:normalViewPr>
  <p:slideViewPr>
    <p:cSldViewPr snapToGrid="0">
      <p:cViewPr varScale="1">
        <p:scale>
          <a:sx n="81" d="100"/>
          <a:sy n="81" d="100"/>
        </p:scale>
        <p:origin x="120" y="9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ния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B2C10-3F76-4852-8855-E6398E8E0EA3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4" name="Контейнер за изображение н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Контейнер за бележ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49F947-8141-43A5-9692-96AB6F3DF3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625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 изпълнение на поставените задачи в дипломната работа са</a:t>
            </a:r>
            <a:r>
              <a:rPr lang="bg-BG" baseline="0" dirty="0" smtClean="0"/>
              <a:t> представени: </a:t>
            </a:r>
          </a:p>
          <a:p>
            <a:r>
              <a:rPr lang="ru-RU" baseline="0" dirty="0" err="1" smtClean="0"/>
              <a:t>Теоретични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принципи</a:t>
            </a:r>
            <a:r>
              <a:rPr lang="ru-RU" baseline="0" dirty="0" smtClean="0"/>
              <a:t> за </a:t>
            </a:r>
            <a:r>
              <a:rPr lang="ru-RU" baseline="0" dirty="0" err="1" smtClean="0"/>
              <a:t>формиране</a:t>
            </a:r>
            <a:r>
              <a:rPr lang="ru-RU" baseline="0" dirty="0" smtClean="0"/>
              <a:t> и развитие на </a:t>
            </a:r>
            <a:r>
              <a:rPr lang="ru-RU" baseline="0" dirty="0" err="1" smtClean="0"/>
              <a:t>природонаучната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грамотност</a:t>
            </a:r>
            <a:r>
              <a:rPr lang="ru-RU" baseline="0" dirty="0" smtClean="0"/>
              <a:t>. Развитие на </a:t>
            </a:r>
            <a:r>
              <a:rPr lang="ru-RU" baseline="0" dirty="0" err="1" smtClean="0"/>
              <a:t>експерименталната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дейност</a:t>
            </a:r>
            <a:r>
              <a:rPr lang="ru-RU" baseline="0" dirty="0" smtClean="0"/>
              <a:t> в </a:t>
            </a:r>
            <a:r>
              <a:rPr lang="ru-RU" baseline="0" dirty="0" err="1" smtClean="0"/>
              <a:t>образованието</a:t>
            </a:r>
            <a:r>
              <a:rPr lang="ru-RU" baseline="0" dirty="0" smtClean="0"/>
              <a:t>. </a:t>
            </a:r>
          </a:p>
          <a:p>
            <a:r>
              <a:rPr lang="ru-RU" baseline="0" dirty="0" err="1" smtClean="0"/>
              <a:t>Направен</a:t>
            </a:r>
            <a:r>
              <a:rPr lang="ru-RU" baseline="0" dirty="0" smtClean="0"/>
              <a:t> е анализ на </a:t>
            </a:r>
            <a:r>
              <a:rPr lang="ru-RU" baseline="0" dirty="0" err="1" smtClean="0"/>
              <a:t>новите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учебни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програми</a:t>
            </a:r>
            <a:r>
              <a:rPr lang="ru-RU" baseline="0" dirty="0" smtClean="0"/>
              <a:t> по ХООС и </a:t>
            </a:r>
            <a:r>
              <a:rPr lang="ru-RU" baseline="0" dirty="0" err="1" smtClean="0"/>
              <a:t>педагогическо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изследване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върху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ролята</a:t>
            </a:r>
            <a:r>
              <a:rPr lang="ru-RU" baseline="0" dirty="0" smtClean="0"/>
              <a:t> на </a:t>
            </a:r>
            <a:r>
              <a:rPr lang="ru-RU" baseline="0" dirty="0" err="1" smtClean="0"/>
              <a:t>експерименталната</a:t>
            </a:r>
            <a:r>
              <a:rPr lang="ru-RU" baseline="0" dirty="0" smtClean="0"/>
              <a:t>  </a:t>
            </a:r>
            <a:r>
              <a:rPr lang="ru-RU" baseline="0" dirty="0" err="1" smtClean="0"/>
              <a:t>дейност</a:t>
            </a:r>
            <a:r>
              <a:rPr lang="ru-RU" baseline="0" dirty="0" smtClean="0"/>
              <a:t> за </a:t>
            </a:r>
            <a:r>
              <a:rPr lang="ru-RU" baseline="0" dirty="0" err="1" smtClean="0"/>
              <a:t>подпомагане</a:t>
            </a:r>
            <a:r>
              <a:rPr lang="ru-RU" baseline="0" dirty="0" smtClean="0"/>
              <a:t> и </a:t>
            </a:r>
            <a:r>
              <a:rPr lang="ru-RU" baseline="0" dirty="0" err="1" smtClean="0"/>
              <a:t>развитието</a:t>
            </a:r>
            <a:r>
              <a:rPr lang="ru-RU" baseline="0" dirty="0" smtClean="0"/>
              <a:t> на </a:t>
            </a:r>
            <a:r>
              <a:rPr lang="ru-RU" baseline="0" dirty="0" err="1" smtClean="0"/>
              <a:t>природонаучната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грамотност</a:t>
            </a:r>
            <a:r>
              <a:rPr lang="ru-RU" baseline="0" dirty="0" smtClean="0"/>
              <a:t> при </a:t>
            </a:r>
            <a:r>
              <a:rPr lang="ru-RU" baseline="0" dirty="0" err="1" smtClean="0"/>
              <a:t>учениците</a:t>
            </a:r>
            <a:r>
              <a:rPr lang="ru-RU" baseline="0" dirty="0" smtClean="0"/>
              <a:t> от 8ми </a:t>
            </a:r>
            <a:r>
              <a:rPr lang="ru-RU" baseline="0" dirty="0" err="1" smtClean="0"/>
              <a:t>клас</a:t>
            </a:r>
            <a:r>
              <a:rPr lang="ru-RU" baseline="0" dirty="0" smtClean="0"/>
              <a:t>.  На </a:t>
            </a:r>
            <a:r>
              <a:rPr lang="ru-RU" baseline="0" dirty="0" err="1" smtClean="0"/>
              <a:t>основата</a:t>
            </a:r>
            <a:r>
              <a:rPr lang="ru-RU" baseline="0" dirty="0" smtClean="0"/>
              <a:t> на  </a:t>
            </a:r>
            <a:r>
              <a:rPr lang="ru-RU" baseline="0" dirty="0" err="1" smtClean="0"/>
              <a:t>тяхното</a:t>
            </a:r>
            <a:r>
              <a:rPr lang="ru-RU" baseline="0" dirty="0" smtClean="0"/>
              <a:t> мнение и </a:t>
            </a:r>
            <a:r>
              <a:rPr lang="ru-RU" baseline="0" dirty="0" err="1" smtClean="0"/>
              <a:t>резултатите</a:t>
            </a:r>
            <a:r>
              <a:rPr lang="ru-RU" baseline="0" dirty="0" smtClean="0"/>
              <a:t> от </a:t>
            </a:r>
            <a:r>
              <a:rPr lang="ru-RU" baseline="0" dirty="0" err="1" smtClean="0"/>
              <a:t>работата</a:t>
            </a:r>
            <a:r>
              <a:rPr lang="ru-RU" baseline="0" dirty="0" smtClean="0"/>
              <a:t> им </a:t>
            </a:r>
            <a:r>
              <a:rPr lang="ru-RU" baseline="0" dirty="0" err="1" smtClean="0"/>
              <a:t>са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изведени</a:t>
            </a:r>
            <a:r>
              <a:rPr lang="ru-RU" baseline="0" dirty="0" smtClean="0"/>
              <a:t> изводите и </a:t>
            </a:r>
            <a:r>
              <a:rPr lang="ru-RU" baseline="0" dirty="0" err="1" smtClean="0"/>
              <a:t>заключенито</a:t>
            </a:r>
            <a:r>
              <a:rPr lang="ru-RU" baseline="0" dirty="0" smtClean="0"/>
              <a:t> по </a:t>
            </a:r>
            <a:r>
              <a:rPr lang="ru-RU" baseline="0" dirty="0" err="1" smtClean="0"/>
              <a:t>темата</a:t>
            </a:r>
            <a:r>
              <a:rPr lang="ru-RU" baseline="0" dirty="0" smtClean="0"/>
              <a:t>.</a:t>
            </a:r>
          </a:p>
          <a:p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49F947-8141-43A5-9692-96AB6F3DF3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1793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В края</a:t>
            </a:r>
            <a:r>
              <a:rPr lang="bg-BG" baseline="0" dirty="0" smtClean="0"/>
              <a:t> на учебната година </a:t>
            </a:r>
            <a:r>
              <a:rPr lang="ru-RU" baseline="0" dirty="0" err="1" smtClean="0"/>
              <a:t>учениците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бяха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ангажирани</a:t>
            </a:r>
            <a:r>
              <a:rPr lang="ru-RU" baseline="0" dirty="0" smtClean="0"/>
              <a:t> да представят </a:t>
            </a:r>
            <a:r>
              <a:rPr lang="ru-RU" baseline="0" dirty="0" err="1" smtClean="0"/>
              <a:t>своето</a:t>
            </a:r>
            <a:r>
              <a:rPr lang="ru-RU" baseline="0" dirty="0" smtClean="0"/>
              <a:t> мнение, </a:t>
            </a:r>
            <a:r>
              <a:rPr lang="ru-RU" baseline="0" dirty="0" err="1" smtClean="0"/>
              <a:t>отговаряйки</a:t>
            </a:r>
            <a:r>
              <a:rPr lang="ru-RU" baseline="0" dirty="0" smtClean="0"/>
              <a:t> на </a:t>
            </a:r>
            <a:r>
              <a:rPr lang="ru-RU" baseline="0" dirty="0" err="1" smtClean="0"/>
              <a:t>въпроси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събрани</a:t>
            </a:r>
            <a:r>
              <a:rPr lang="ru-RU" baseline="0" dirty="0" smtClean="0"/>
              <a:t> в кратка анонимна  </a:t>
            </a:r>
            <a:r>
              <a:rPr lang="ru-RU" baseline="0" dirty="0" err="1" smtClean="0"/>
              <a:t>анкетна</a:t>
            </a:r>
            <a:r>
              <a:rPr lang="ru-RU" baseline="0" dirty="0" smtClean="0"/>
              <a:t> карта, </a:t>
            </a:r>
            <a:r>
              <a:rPr lang="ru-RU" baseline="0" dirty="0" err="1" smtClean="0"/>
              <a:t>която</a:t>
            </a:r>
            <a:r>
              <a:rPr lang="ru-RU" baseline="0" dirty="0" smtClean="0"/>
              <a:t> да </a:t>
            </a:r>
            <a:r>
              <a:rPr lang="ru-RU" baseline="0" dirty="0" err="1" smtClean="0"/>
              <a:t>провери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какво</a:t>
            </a:r>
            <a:r>
              <a:rPr lang="ru-RU" baseline="0" dirty="0" smtClean="0"/>
              <a:t> е </a:t>
            </a:r>
            <a:r>
              <a:rPr lang="ru-RU" baseline="0" dirty="0" err="1" smtClean="0"/>
              <a:t>мнението</a:t>
            </a:r>
            <a:r>
              <a:rPr lang="ru-RU" baseline="0" dirty="0" smtClean="0"/>
              <a:t> им за </a:t>
            </a:r>
            <a:r>
              <a:rPr lang="ru-RU" baseline="0" dirty="0" err="1" smtClean="0"/>
              <a:t>ролята</a:t>
            </a:r>
            <a:r>
              <a:rPr lang="ru-RU" baseline="0" dirty="0" smtClean="0"/>
              <a:t> на </a:t>
            </a:r>
            <a:r>
              <a:rPr lang="ru-RU" baseline="0" dirty="0" err="1" smtClean="0"/>
              <a:t>експеримента</a:t>
            </a:r>
            <a:r>
              <a:rPr lang="ru-RU" baseline="0" dirty="0" smtClean="0"/>
              <a:t> в </a:t>
            </a:r>
            <a:r>
              <a:rPr lang="ru-RU" baseline="0" dirty="0" err="1" smtClean="0"/>
              <a:t>тяхното</a:t>
            </a:r>
            <a:r>
              <a:rPr lang="ru-RU" baseline="0" dirty="0" smtClean="0"/>
              <a:t> обучение.</a:t>
            </a:r>
          </a:p>
          <a:p>
            <a:r>
              <a:rPr lang="ru-RU" dirty="0" smtClean="0"/>
              <a:t>Отговорите на </a:t>
            </a:r>
            <a:r>
              <a:rPr lang="ru-RU" dirty="0" err="1" smtClean="0"/>
              <a:t>учениците</a:t>
            </a:r>
            <a:r>
              <a:rPr lang="ru-RU" dirty="0" smtClean="0"/>
              <a:t> </a:t>
            </a:r>
            <a:r>
              <a:rPr lang="ru-RU" dirty="0" err="1" smtClean="0"/>
              <a:t>несъмнено</a:t>
            </a:r>
            <a:r>
              <a:rPr lang="ru-RU" dirty="0" smtClean="0"/>
              <a:t> </a:t>
            </a:r>
            <a:r>
              <a:rPr lang="ru-RU" dirty="0" err="1" smtClean="0"/>
              <a:t>потвърждават</a:t>
            </a:r>
            <a:r>
              <a:rPr lang="ru-RU" dirty="0" smtClean="0"/>
              <a:t> </a:t>
            </a:r>
            <a:r>
              <a:rPr lang="ru-RU" dirty="0" err="1" smtClean="0"/>
              <a:t>положителната</a:t>
            </a:r>
            <a:r>
              <a:rPr lang="ru-RU" dirty="0" smtClean="0"/>
              <a:t> роля на </a:t>
            </a:r>
            <a:r>
              <a:rPr lang="ru-RU" dirty="0" err="1" smtClean="0"/>
              <a:t>химичните</a:t>
            </a:r>
            <a:r>
              <a:rPr lang="ru-RU" dirty="0" smtClean="0"/>
              <a:t> </a:t>
            </a:r>
            <a:r>
              <a:rPr lang="ru-RU" dirty="0" err="1" smtClean="0"/>
              <a:t>експерименти</a:t>
            </a:r>
            <a:r>
              <a:rPr lang="ru-RU" dirty="0" smtClean="0"/>
              <a:t>, </a:t>
            </a:r>
            <a:r>
              <a:rPr lang="ru-RU" dirty="0" err="1" smtClean="0"/>
              <a:t>които</a:t>
            </a:r>
            <a:r>
              <a:rPr lang="ru-RU" dirty="0" smtClean="0"/>
              <a:t> </a:t>
            </a:r>
            <a:r>
              <a:rPr lang="ru-RU" dirty="0" err="1" smtClean="0"/>
              <a:t>имат</a:t>
            </a:r>
            <a:r>
              <a:rPr lang="ru-RU" dirty="0" smtClean="0"/>
              <a:t> </a:t>
            </a:r>
            <a:r>
              <a:rPr lang="ru-RU" dirty="0" err="1" smtClean="0"/>
              <a:t>своето</a:t>
            </a:r>
            <a:r>
              <a:rPr lang="ru-RU" dirty="0" smtClean="0"/>
              <a:t> </a:t>
            </a:r>
            <a:r>
              <a:rPr lang="ru-RU" dirty="0" err="1" smtClean="0"/>
              <a:t>място</a:t>
            </a:r>
            <a:r>
              <a:rPr lang="ru-RU" dirty="0" smtClean="0"/>
              <a:t> и значение </a:t>
            </a:r>
            <a:r>
              <a:rPr lang="ru-RU" dirty="0" err="1" smtClean="0"/>
              <a:t>във</a:t>
            </a:r>
            <a:r>
              <a:rPr lang="ru-RU" dirty="0" smtClean="0"/>
              <a:t> </a:t>
            </a:r>
            <a:r>
              <a:rPr lang="ru-RU" dirty="0" err="1" smtClean="0"/>
              <a:t>всички</a:t>
            </a:r>
            <a:r>
              <a:rPr lang="ru-RU" dirty="0" smtClean="0"/>
              <a:t> </a:t>
            </a:r>
            <a:r>
              <a:rPr lang="ru-RU" dirty="0" err="1" smtClean="0"/>
              <a:t>етапи</a:t>
            </a:r>
            <a:r>
              <a:rPr lang="ru-RU" dirty="0" smtClean="0"/>
              <a:t> на </a:t>
            </a:r>
            <a:r>
              <a:rPr lang="ru-RU" dirty="0" err="1" smtClean="0"/>
              <a:t>учебния</a:t>
            </a:r>
            <a:r>
              <a:rPr lang="ru-RU" dirty="0" smtClean="0"/>
              <a:t> </a:t>
            </a:r>
            <a:r>
              <a:rPr lang="ru-RU" dirty="0" err="1" smtClean="0"/>
              <a:t>процес</a:t>
            </a:r>
            <a:r>
              <a:rPr lang="ru-RU" dirty="0" smtClean="0"/>
              <a:t> – </a:t>
            </a:r>
            <a:r>
              <a:rPr lang="ru-RU" dirty="0" err="1" smtClean="0"/>
              <a:t>усвояване</a:t>
            </a:r>
            <a:r>
              <a:rPr lang="ru-RU" dirty="0" smtClean="0"/>
              <a:t> на нови знания, </a:t>
            </a:r>
            <a:r>
              <a:rPr lang="ru-RU" dirty="0" err="1" smtClean="0"/>
              <a:t>затвърждаване</a:t>
            </a:r>
            <a:r>
              <a:rPr lang="ru-RU" dirty="0" smtClean="0"/>
              <a:t> и </a:t>
            </a:r>
            <a:r>
              <a:rPr lang="ru-RU" dirty="0" err="1" smtClean="0"/>
              <a:t>систематизиране</a:t>
            </a:r>
            <a:r>
              <a:rPr lang="ru-RU" dirty="0" smtClean="0"/>
              <a:t>, приложение, оценка на </a:t>
            </a:r>
            <a:r>
              <a:rPr lang="ru-RU" dirty="0" err="1" smtClean="0"/>
              <a:t>значимостта</a:t>
            </a:r>
            <a:r>
              <a:rPr lang="ru-RU" dirty="0" smtClean="0"/>
              <a:t> на </a:t>
            </a:r>
            <a:r>
              <a:rPr lang="ru-RU" dirty="0" err="1" smtClean="0"/>
              <a:t>придобитите</a:t>
            </a:r>
            <a:r>
              <a:rPr lang="ru-RU" dirty="0" smtClean="0"/>
              <a:t> знания. В хода на урок за нови знания те </a:t>
            </a:r>
            <a:r>
              <a:rPr lang="ru-RU" dirty="0" err="1" smtClean="0"/>
              <a:t>разнообразяват</a:t>
            </a:r>
            <a:r>
              <a:rPr lang="ru-RU" dirty="0" smtClean="0"/>
              <a:t> </a:t>
            </a:r>
            <a:r>
              <a:rPr lang="ru-RU" dirty="0" err="1" smtClean="0"/>
              <a:t>по-традиционната</a:t>
            </a:r>
            <a:r>
              <a:rPr lang="ru-RU" dirty="0" smtClean="0"/>
              <a:t> методика на </a:t>
            </a:r>
            <a:r>
              <a:rPr lang="ru-RU" dirty="0" err="1" smtClean="0"/>
              <a:t>преподаване</a:t>
            </a:r>
            <a:r>
              <a:rPr lang="ru-RU" dirty="0" smtClean="0"/>
              <a:t>. </a:t>
            </a:r>
            <a:r>
              <a:rPr lang="ru-RU" dirty="0" err="1" smtClean="0"/>
              <a:t>Безспорно</a:t>
            </a:r>
            <a:r>
              <a:rPr lang="ru-RU" dirty="0" smtClean="0"/>
              <a:t> е, че с </a:t>
            </a:r>
            <a:r>
              <a:rPr lang="ru-RU" dirty="0" err="1" smtClean="0"/>
              <a:t>помощта</a:t>
            </a:r>
            <a:r>
              <a:rPr lang="ru-RU" dirty="0" smtClean="0"/>
              <a:t> на </a:t>
            </a:r>
            <a:r>
              <a:rPr lang="ru-RU" dirty="0" err="1" smtClean="0"/>
              <a:t>химичния</a:t>
            </a:r>
            <a:r>
              <a:rPr lang="ru-RU" dirty="0" smtClean="0"/>
              <a:t> </a:t>
            </a:r>
            <a:r>
              <a:rPr lang="ru-RU" dirty="0" err="1" smtClean="0"/>
              <a:t>експеримент</a:t>
            </a:r>
            <a:r>
              <a:rPr lang="ru-RU" dirty="0" smtClean="0"/>
              <a:t> </a:t>
            </a:r>
            <a:r>
              <a:rPr lang="ru-RU" dirty="0" err="1" smtClean="0"/>
              <a:t>учениците</a:t>
            </a:r>
            <a:r>
              <a:rPr lang="ru-RU" dirty="0" smtClean="0"/>
              <a:t> </a:t>
            </a:r>
            <a:r>
              <a:rPr lang="ru-RU" dirty="0" err="1" smtClean="0"/>
              <a:t>изграждат</a:t>
            </a:r>
            <a:r>
              <a:rPr lang="ru-RU" dirty="0" smtClean="0"/>
              <a:t> умения, </a:t>
            </a:r>
            <a:r>
              <a:rPr lang="ru-RU" dirty="0" err="1" smtClean="0"/>
              <a:t>които</a:t>
            </a:r>
            <a:r>
              <a:rPr lang="ru-RU" dirty="0" smtClean="0"/>
              <a:t> </a:t>
            </a:r>
            <a:r>
              <a:rPr lang="ru-RU" dirty="0" err="1" smtClean="0"/>
              <a:t>са</a:t>
            </a:r>
            <a:r>
              <a:rPr lang="ru-RU" dirty="0" smtClean="0"/>
              <a:t> </a:t>
            </a:r>
            <a:r>
              <a:rPr lang="ru-RU" dirty="0" err="1" smtClean="0"/>
              <a:t>важни</a:t>
            </a:r>
            <a:r>
              <a:rPr lang="ru-RU" dirty="0" smtClean="0"/>
              <a:t> и </a:t>
            </a:r>
            <a:r>
              <a:rPr lang="ru-RU" dirty="0" err="1" smtClean="0"/>
              <a:t>далеч</a:t>
            </a:r>
            <a:r>
              <a:rPr lang="ru-RU" dirty="0" smtClean="0"/>
              <a:t> </a:t>
            </a:r>
            <a:r>
              <a:rPr lang="ru-RU" dirty="0" err="1" smtClean="0"/>
              <a:t>извън</a:t>
            </a:r>
            <a:r>
              <a:rPr lang="ru-RU" dirty="0" smtClean="0"/>
              <a:t> </a:t>
            </a:r>
            <a:r>
              <a:rPr lang="ru-RU" dirty="0" err="1" smtClean="0"/>
              <a:t>класните</a:t>
            </a:r>
            <a:r>
              <a:rPr lang="ru-RU" dirty="0" smtClean="0"/>
              <a:t> стаи.</a:t>
            </a:r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49F947-8141-43A5-9692-96AB6F3DF3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24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 изпълнение на поставените задачи в дипломната работа са</a:t>
            </a:r>
            <a:r>
              <a:rPr lang="bg-BG" baseline="0" dirty="0" smtClean="0"/>
              <a:t> представени: </a:t>
            </a:r>
          </a:p>
          <a:p>
            <a:r>
              <a:rPr lang="ru-RU" baseline="0" dirty="0" err="1" smtClean="0"/>
              <a:t>Теоретични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принципи</a:t>
            </a:r>
            <a:r>
              <a:rPr lang="ru-RU" baseline="0" dirty="0" smtClean="0"/>
              <a:t> за </a:t>
            </a:r>
            <a:r>
              <a:rPr lang="ru-RU" baseline="0" dirty="0" err="1" smtClean="0"/>
              <a:t>формиране</a:t>
            </a:r>
            <a:r>
              <a:rPr lang="ru-RU" baseline="0" dirty="0" smtClean="0"/>
              <a:t> и развитие на </a:t>
            </a:r>
            <a:r>
              <a:rPr lang="ru-RU" baseline="0" dirty="0" err="1" smtClean="0"/>
              <a:t>природонаучната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грамотност</a:t>
            </a:r>
            <a:r>
              <a:rPr lang="ru-RU" baseline="0" dirty="0" smtClean="0"/>
              <a:t>. Развитие на </a:t>
            </a:r>
            <a:r>
              <a:rPr lang="ru-RU" baseline="0" dirty="0" err="1" smtClean="0"/>
              <a:t>експерименталната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дейност</a:t>
            </a:r>
            <a:r>
              <a:rPr lang="ru-RU" baseline="0" dirty="0" smtClean="0"/>
              <a:t> в </a:t>
            </a:r>
            <a:r>
              <a:rPr lang="ru-RU" baseline="0" dirty="0" err="1" smtClean="0"/>
              <a:t>образованието</a:t>
            </a:r>
            <a:r>
              <a:rPr lang="ru-RU" baseline="0" dirty="0" smtClean="0"/>
              <a:t>. </a:t>
            </a:r>
          </a:p>
          <a:p>
            <a:r>
              <a:rPr lang="ru-RU" baseline="0" dirty="0" err="1" smtClean="0"/>
              <a:t>Направен</a:t>
            </a:r>
            <a:r>
              <a:rPr lang="ru-RU" baseline="0" dirty="0" smtClean="0"/>
              <a:t> е анализ на </a:t>
            </a:r>
            <a:r>
              <a:rPr lang="ru-RU" baseline="0" dirty="0" err="1" smtClean="0"/>
              <a:t>новите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учебни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програми</a:t>
            </a:r>
            <a:r>
              <a:rPr lang="ru-RU" baseline="0" dirty="0" smtClean="0"/>
              <a:t> по ХООС и </a:t>
            </a:r>
            <a:r>
              <a:rPr lang="ru-RU" baseline="0" dirty="0" err="1" smtClean="0"/>
              <a:t>педагогическо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изследване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върху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ролята</a:t>
            </a:r>
            <a:r>
              <a:rPr lang="ru-RU" baseline="0" dirty="0" smtClean="0"/>
              <a:t> на </a:t>
            </a:r>
            <a:r>
              <a:rPr lang="ru-RU" baseline="0" dirty="0" err="1" smtClean="0"/>
              <a:t>експерименталната</a:t>
            </a:r>
            <a:r>
              <a:rPr lang="ru-RU" baseline="0" dirty="0" smtClean="0"/>
              <a:t>  </a:t>
            </a:r>
            <a:r>
              <a:rPr lang="ru-RU" baseline="0" dirty="0" err="1" smtClean="0"/>
              <a:t>дейност</a:t>
            </a:r>
            <a:r>
              <a:rPr lang="ru-RU" baseline="0" dirty="0" smtClean="0"/>
              <a:t> за </a:t>
            </a:r>
            <a:r>
              <a:rPr lang="ru-RU" baseline="0" dirty="0" err="1" smtClean="0"/>
              <a:t>подпомагане</a:t>
            </a:r>
            <a:r>
              <a:rPr lang="ru-RU" baseline="0" dirty="0" smtClean="0"/>
              <a:t> и </a:t>
            </a:r>
            <a:r>
              <a:rPr lang="ru-RU" baseline="0" dirty="0" err="1" smtClean="0"/>
              <a:t>развитието</a:t>
            </a:r>
            <a:r>
              <a:rPr lang="ru-RU" baseline="0" dirty="0" smtClean="0"/>
              <a:t> на </a:t>
            </a:r>
            <a:r>
              <a:rPr lang="ru-RU" baseline="0" dirty="0" err="1" smtClean="0"/>
              <a:t>природонаучната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грамотност</a:t>
            </a:r>
            <a:r>
              <a:rPr lang="ru-RU" baseline="0" dirty="0" smtClean="0"/>
              <a:t> при </a:t>
            </a:r>
            <a:r>
              <a:rPr lang="ru-RU" baseline="0" dirty="0" err="1" smtClean="0"/>
              <a:t>учениците</a:t>
            </a:r>
            <a:r>
              <a:rPr lang="ru-RU" baseline="0" dirty="0" smtClean="0"/>
              <a:t> от 8ми </a:t>
            </a:r>
            <a:r>
              <a:rPr lang="ru-RU" baseline="0" dirty="0" err="1" smtClean="0"/>
              <a:t>клас</a:t>
            </a:r>
            <a:r>
              <a:rPr lang="ru-RU" baseline="0" dirty="0" smtClean="0"/>
              <a:t>.  На </a:t>
            </a:r>
            <a:r>
              <a:rPr lang="ru-RU" baseline="0" dirty="0" err="1" smtClean="0"/>
              <a:t>основата</a:t>
            </a:r>
            <a:r>
              <a:rPr lang="ru-RU" baseline="0" dirty="0" smtClean="0"/>
              <a:t> на  </a:t>
            </a:r>
            <a:r>
              <a:rPr lang="ru-RU" baseline="0" dirty="0" err="1" smtClean="0"/>
              <a:t>тяхното</a:t>
            </a:r>
            <a:r>
              <a:rPr lang="ru-RU" baseline="0" dirty="0" smtClean="0"/>
              <a:t> мнение и </a:t>
            </a:r>
            <a:r>
              <a:rPr lang="ru-RU" baseline="0" dirty="0" err="1" smtClean="0"/>
              <a:t>резултатите</a:t>
            </a:r>
            <a:r>
              <a:rPr lang="ru-RU" baseline="0" dirty="0" smtClean="0"/>
              <a:t> от </a:t>
            </a:r>
            <a:r>
              <a:rPr lang="ru-RU" baseline="0" dirty="0" err="1" smtClean="0"/>
              <a:t>работата</a:t>
            </a:r>
            <a:r>
              <a:rPr lang="ru-RU" baseline="0" dirty="0" smtClean="0"/>
              <a:t> им </a:t>
            </a:r>
            <a:r>
              <a:rPr lang="ru-RU" baseline="0" dirty="0" err="1" smtClean="0"/>
              <a:t>са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изведени</a:t>
            </a:r>
            <a:r>
              <a:rPr lang="ru-RU" baseline="0" dirty="0" smtClean="0"/>
              <a:t> изводите и </a:t>
            </a:r>
            <a:r>
              <a:rPr lang="ru-RU" baseline="0" dirty="0" err="1" smtClean="0"/>
              <a:t>заключенито</a:t>
            </a:r>
            <a:r>
              <a:rPr lang="ru-RU" baseline="0" dirty="0" smtClean="0"/>
              <a:t> по </a:t>
            </a:r>
            <a:r>
              <a:rPr lang="ru-RU" baseline="0" dirty="0" err="1" smtClean="0"/>
              <a:t>темата</a:t>
            </a:r>
            <a:r>
              <a:rPr lang="ru-RU" baseline="0" dirty="0" smtClean="0"/>
              <a:t>.</a:t>
            </a:r>
          </a:p>
          <a:p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49F947-8141-43A5-9692-96AB6F3DF3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968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Формиращата</a:t>
            </a:r>
            <a:r>
              <a:rPr lang="ru-RU" dirty="0" smtClean="0"/>
              <a:t> функция на </a:t>
            </a:r>
            <a:r>
              <a:rPr lang="ru-RU" dirty="0" err="1" smtClean="0"/>
              <a:t>учебния</a:t>
            </a:r>
            <a:r>
              <a:rPr lang="ru-RU" dirty="0" smtClean="0"/>
              <a:t> </a:t>
            </a:r>
            <a:r>
              <a:rPr lang="ru-RU" dirty="0" err="1" smtClean="0"/>
              <a:t>химичен</a:t>
            </a:r>
            <a:r>
              <a:rPr lang="ru-RU" dirty="0" smtClean="0"/>
              <a:t> </a:t>
            </a:r>
            <a:r>
              <a:rPr lang="ru-RU" dirty="0" err="1" smtClean="0"/>
              <a:t>експеримент</a:t>
            </a:r>
            <a:r>
              <a:rPr lang="ru-RU" dirty="0" smtClean="0"/>
              <a:t>  </a:t>
            </a:r>
            <a:r>
              <a:rPr lang="ru-RU" dirty="0" err="1" smtClean="0"/>
              <a:t>допринася</a:t>
            </a:r>
            <a:r>
              <a:rPr lang="ru-RU" dirty="0" smtClean="0"/>
              <a:t> за </a:t>
            </a:r>
            <a:r>
              <a:rPr lang="ru-RU" dirty="0" err="1" smtClean="0"/>
              <a:t>развиване</a:t>
            </a:r>
            <a:r>
              <a:rPr lang="ru-RU" dirty="0" smtClean="0"/>
              <a:t> на </a:t>
            </a:r>
            <a:r>
              <a:rPr lang="ru-RU" dirty="0" err="1" smtClean="0"/>
              <a:t>творческо</a:t>
            </a:r>
            <a:r>
              <a:rPr lang="ru-RU" dirty="0" smtClean="0"/>
              <a:t> – </a:t>
            </a:r>
            <a:r>
              <a:rPr lang="ru-RU" dirty="0" err="1" smtClean="0"/>
              <a:t>конструктивното</a:t>
            </a:r>
            <a:r>
              <a:rPr lang="ru-RU" dirty="0" smtClean="0"/>
              <a:t> </a:t>
            </a:r>
            <a:r>
              <a:rPr lang="ru-RU" dirty="0" err="1" smtClean="0"/>
              <a:t>въображение</a:t>
            </a:r>
            <a:r>
              <a:rPr lang="ru-RU" dirty="0" smtClean="0"/>
              <a:t>, свобода на </a:t>
            </a:r>
            <a:r>
              <a:rPr lang="ru-RU" dirty="0" err="1" smtClean="0"/>
              <a:t>избора</a:t>
            </a:r>
            <a:r>
              <a:rPr lang="ru-RU" dirty="0" smtClean="0"/>
              <a:t> на решения и оценка на основа </a:t>
            </a:r>
            <a:r>
              <a:rPr lang="ru-RU" dirty="0" err="1" smtClean="0"/>
              <a:t>емоционално</a:t>
            </a:r>
            <a:r>
              <a:rPr lang="ru-RU" dirty="0" smtClean="0"/>
              <a:t> </a:t>
            </a:r>
            <a:r>
              <a:rPr lang="ru-RU" dirty="0" err="1" smtClean="0"/>
              <a:t>преживяване</a:t>
            </a:r>
            <a:r>
              <a:rPr lang="ru-RU" dirty="0" smtClean="0"/>
              <a:t>. </a:t>
            </a:r>
            <a:r>
              <a:rPr lang="ru-RU" dirty="0" err="1" smtClean="0"/>
              <a:t>Съдейства</a:t>
            </a:r>
            <a:r>
              <a:rPr lang="ru-RU" dirty="0" smtClean="0"/>
              <a:t> за </a:t>
            </a:r>
            <a:r>
              <a:rPr lang="ru-RU" dirty="0" err="1" smtClean="0"/>
              <a:t>постигане</a:t>
            </a:r>
            <a:r>
              <a:rPr lang="ru-RU" dirty="0" smtClean="0"/>
              <a:t> целите на </a:t>
            </a:r>
            <a:r>
              <a:rPr lang="ru-RU" dirty="0" err="1" smtClean="0"/>
              <a:t>образованието</a:t>
            </a:r>
            <a:r>
              <a:rPr lang="ru-RU" dirty="0" smtClean="0"/>
              <a:t> за устойчиво развитие на </a:t>
            </a:r>
            <a:r>
              <a:rPr lang="ru-RU" dirty="0" err="1" smtClean="0"/>
              <a:t>личността</a:t>
            </a:r>
            <a:r>
              <a:rPr lang="ru-RU" dirty="0" smtClean="0"/>
              <a:t> </a:t>
            </a:r>
            <a:r>
              <a:rPr lang="ru-RU" dirty="0" err="1" smtClean="0"/>
              <a:t>свързани</a:t>
            </a:r>
            <a:r>
              <a:rPr lang="ru-RU" dirty="0" smtClean="0"/>
              <a:t> с </a:t>
            </a:r>
            <a:r>
              <a:rPr lang="ru-RU" dirty="0" err="1" smtClean="0"/>
              <a:t>изразяване</a:t>
            </a:r>
            <a:r>
              <a:rPr lang="ru-RU" dirty="0" smtClean="0"/>
              <a:t> на критично </a:t>
            </a:r>
            <a:r>
              <a:rPr lang="ru-RU" dirty="0" err="1" smtClean="0"/>
              <a:t>мислене</a:t>
            </a:r>
            <a:r>
              <a:rPr lang="ru-RU" dirty="0" smtClean="0"/>
              <a:t>, </a:t>
            </a:r>
            <a:r>
              <a:rPr lang="ru-RU" dirty="0" err="1" smtClean="0"/>
              <a:t>решаване</a:t>
            </a:r>
            <a:r>
              <a:rPr lang="ru-RU" dirty="0" smtClean="0"/>
              <a:t> на </a:t>
            </a:r>
            <a:r>
              <a:rPr lang="ru-RU" dirty="0" err="1" smtClean="0"/>
              <a:t>проблеми</a:t>
            </a:r>
            <a:r>
              <a:rPr lang="ru-RU" dirty="0" smtClean="0"/>
              <a:t> и </a:t>
            </a:r>
            <a:r>
              <a:rPr lang="ru-RU" dirty="0" err="1" smtClean="0"/>
              <a:t>взимане</a:t>
            </a:r>
            <a:r>
              <a:rPr lang="ru-RU" dirty="0" smtClean="0"/>
              <a:t> на решения,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повишава</a:t>
            </a:r>
            <a:r>
              <a:rPr lang="ru-RU" dirty="0" smtClean="0"/>
              <a:t> </a:t>
            </a:r>
            <a:r>
              <a:rPr lang="ru-RU" dirty="0" err="1" smtClean="0"/>
              <a:t>равнището</a:t>
            </a:r>
            <a:r>
              <a:rPr lang="ru-RU" dirty="0" smtClean="0"/>
              <a:t> на развитие на </a:t>
            </a:r>
            <a:r>
              <a:rPr lang="ru-RU" dirty="0" err="1" smtClean="0"/>
              <a:t>ключовите</a:t>
            </a:r>
            <a:r>
              <a:rPr lang="ru-RU" dirty="0" smtClean="0"/>
              <a:t> </a:t>
            </a:r>
            <a:r>
              <a:rPr lang="ru-RU" dirty="0" err="1" smtClean="0"/>
              <a:t>компетентности,които</a:t>
            </a:r>
            <a:r>
              <a:rPr lang="ru-RU" dirty="0" smtClean="0"/>
              <a:t> </a:t>
            </a:r>
            <a:r>
              <a:rPr lang="ru-RU" dirty="0" err="1" smtClean="0"/>
              <a:t>са</a:t>
            </a:r>
            <a:r>
              <a:rPr lang="ru-RU" dirty="0" smtClean="0"/>
              <a:t> в </a:t>
            </a:r>
            <a:r>
              <a:rPr lang="ru-RU" dirty="0" err="1" smtClean="0"/>
              <a:t>основата</a:t>
            </a:r>
            <a:r>
              <a:rPr lang="ru-RU" dirty="0" smtClean="0"/>
              <a:t> на </a:t>
            </a:r>
            <a:r>
              <a:rPr lang="ru-RU" dirty="0" err="1" smtClean="0"/>
              <a:t>формиране</a:t>
            </a:r>
            <a:r>
              <a:rPr lang="ru-RU" dirty="0" smtClean="0"/>
              <a:t> на </a:t>
            </a:r>
            <a:r>
              <a:rPr lang="ru-RU" dirty="0" err="1" smtClean="0"/>
              <a:t>природонаучната</a:t>
            </a:r>
            <a:r>
              <a:rPr lang="ru-RU" dirty="0" smtClean="0"/>
              <a:t> </a:t>
            </a:r>
            <a:r>
              <a:rPr lang="ru-RU" dirty="0" err="1" smtClean="0"/>
              <a:t>грамотност</a:t>
            </a:r>
            <a:r>
              <a:rPr lang="ru-RU" dirty="0" smtClean="0"/>
              <a:t>. </a:t>
            </a:r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49F947-8141-43A5-9692-96AB6F3DF3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2774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Формиращата</a:t>
            </a:r>
            <a:r>
              <a:rPr lang="ru-RU" dirty="0" smtClean="0"/>
              <a:t> функция на </a:t>
            </a:r>
            <a:r>
              <a:rPr lang="ru-RU" dirty="0" err="1" smtClean="0"/>
              <a:t>учебния</a:t>
            </a:r>
            <a:r>
              <a:rPr lang="ru-RU" dirty="0" smtClean="0"/>
              <a:t> </a:t>
            </a:r>
            <a:r>
              <a:rPr lang="ru-RU" dirty="0" err="1" smtClean="0"/>
              <a:t>химичен</a:t>
            </a:r>
            <a:r>
              <a:rPr lang="ru-RU" dirty="0" smtClean="0"/>
              <a:t> </a:t>
            </a:r>
            <a:r>
              <a:rPr lang="ru-RU" dirty="0" err="1" smtClean="0"/>
              <a:t>експеримент</a:t>
            </a:r>
            <a:r>
              <a:rPr lang="ru-RU" dirty="0" smtClean="0"/>
              <a:t>  </a:t>
            </a:r>
            <a:r>
              <a:rPr lang="ru-RU" dirty="0" err="1" smtClean="0"/>
              <a:t>допринася</a:t>
            </a:r>
            <a:r>
              <a:rPr lang="ru-RU" dirty="0" smtClean="0"/>
              <a:t> за </a:t>
            </a:r>
            <a:r>
              <a:rPr lang="ru-RU" dirty="0" err="1" smtClean="0"/>
              <a:t>развиване</a:t>
            </a:r>
            <a:r>
              <a:rPr lang="ru-RU" dirty="0" smtClean="0"/>
              <a:t> на </a:t>
            </a:r>
            <a:r>
              <a:rPr lang="ru-RU" dirty="0" err="1" smtClean="0"/>
              <a:t>творческо</a:t>
            </a:r>
            <a:r>
              <a:rPr lang="ru-RU" dirty="0" smtClean="0"/>
              <a:t> – </a:t>
            </a:r>
            <a:r>
              <a:rPr lang="ru-RU" dirty="0" err="1" smtClean="0"/>
              <a:t>конструктивното</a:t>
            </a:r>
            <a:r>
              <a:rPr lang="ru-RU" dirty="0" smtClean="0"/>
              <a:t> </a:t>
            </a:r>
            <a:r>
              <a:rPr lang="ru-RU" dirty="0" err="1" smtClean="0"/>
              <a:t>въображение</a:t>
            </a:r>
            <a:r>
              <a:rPr lang="ru-RU" dirty="0" smtClean="0"/>
              <a:t>, свобода на </a:t>
            </a:r>
            <a:r>
              <a:rPr lang="ru-RU" dirty="0" err="1" smtClean="0"/>
              <a:t>избора</a:t>
            </a:r>
            <a:r>
              <a:rPr lang="ru-RU" dirty="0" smtClean="0"/>
              <a:t> на решения и оценка на основа </a:t>
            </a:r>
            <a:r>
              <a:rPr lang="ru-RU" dirty="0" err="1" smtClean="0"/>
              <a:t>емоционално</a:t>
            </a:r>
            <a:r>
              <a:rPr lang="ru-RU" dirty="0" smtClean="0"/>
              <a:t> </a:t>
            </a:r>
            <a:r>
              <a:rPr lang="ru-RU" dirty="0" err="1" smtClean="0"/>
              <a:t>преживяване</a:t>
            </a:r>
            <a:r>
              <a:rPr lang="ru-RU" dirty="0" smtClean="0"/>
              <a:t>. </a:t>
            </a:r>
            <a:r>
              <a:rPr lang="ru-RU" dirty="0" err="1" smtClean="0"/>
              <a:t>Съдейства</a:t>
            </a:r>
            <a:r>
              <a:rPr lang="ru-RU" dirty="0" smtClean="0"/>
              <a:t> за </a:t>
            </a:r>
            <a:r>
              <a:rPr lang="ru-RU" dirty="0" err="1" smtClean="0"/>
              <a:t>постигане</a:t>
            </a:r>
            <a:r>
              <a:rPr lang="ru-RU" dirty="0" smtClean="0"/>
              <a:t> целите на </a:t>
            </a:r>
            <a:r>
              <a:rPr lang="ru-RU" dirty="0" err="1" smtClean="0"/>
              <a:t>образованието</a:t>
            </a:r>
            <a:r>
              <a:rPr lang="ru-RU" dirty="0" smtClean="0"/>
              <a:t> за устойчиво развитие на </a:t>
            </a:r>
            <a:r>
              <a:rPr lang="ru-RU" dirty="0" err="1" smtClean="0"/>
              <a:t>личността</a:t>
            </a:r>
            <a:r>
              <a:rPr lang="ru-RU" dirty="0" smtClean="0"/>
              <a:t> </a:t>
            </a:r>
            <a:r>
              <a:rPr lang="ru-RU" dirty="0" err="1" smtClean="0"/>
              <a:t>свързани</a:t>
            </a:r>
            <a:r>
              <a:rPr lang="ru-RU" dirty="0" smtClean="0"/>
              <a:t> с </a:t>
            </a:r>
            <a:r>
              <a:rPr lang="ru-RU" dirty="0" err="1" smtClean="0"/>
              <a:t>изразяване</a:t>
            </a:r>
            <a:r>
              <a:rPr lang="ru-RU" dirty="0" smtClean="0"/>
              <a:t> на критично </a:t>
            </a:r>
            <a:r>
              <a:rPr lang="ru-RU" dirty="0" err="1" smtClean="0"/>
              <a:t>мислене</a:t>
            </a:r>
            <a:r>
              <a:rPr lang="ru-RU" dirty="0" smtClean="0"/>
              <a:t>, </a:t>
            </a:r>
            <a:r>
              <a:rPr lang="ru-RU" dirty="0" err="1" smtClean="0"/>
              <a:t>решаване</a:t>
            </a:r>
            <a:r>
              <a:rPr lang="ru-RU" dirty="0" smtClean="0"/>
              <a:t> на </a:t>
            </a:r>
            <a:r>
              <a:rPr lang="ru-RU" dirty="0" err="1" smtClean="0"/>
              <a:t>проблеми</a:t>
            </a:r>
            <a:r>
              <a:rPr lang="ru-RU" dirty="0" smtClean="0"/>
              <a:t> и </a:t>
            </a:r>
            <a:r>
              <a:rPr lang="ru-RU" dirty="0" err="1" smtClean="0"/>
              <a:t>взимане</a:t>
            </a:r>
            <a:r>
              <a:rPr lang="ru-RU" dirty="0" smtClean="0"/>
              <a:t> на решения,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повишава</a:t>
            </a:r>
            <a:r>
              <a:rPr lang="ru-RU" dirty="0" smtClean="0"/>
              <a:t> </a:t>
            </a:r>
            <a:r>
              <a:rPr lang="ru-RU" dirty="0" err="1" smtClean="0"/>
              <a:t>равнището</a:t>
            </a:r>
            <a:r>
              <a:rPr lang="ru-RU" dirty="0" smtClean="0"/>
              <a:t> на развитие на </a:t>
            </a:r>
            <a:r>
              <a:rPr lang="ru-RU" dirty="0" err="1" smtClean="0"/>
              <a:t>ключовите</a:t>
            </a:r>
            <a:r>
              <a:rPr lang="ru-RU" dirty="0" smtClean="0"/>
              <a:t> </a:t>
            </a:r>
            <a:r>
              <a:rPr lang="ru-RU" dirty="0" err="1" smtClean="0"/>
              <a:t>компетентности,които</a:t>
            </a:r>
            <a:r>
              <a:rPr lang="ru-RU" dirty="0" smtClean="0"/>
              <a:t> </a:t>
            </a:r>
            <a:r>
              <a:rPr lang="ru-RU" dirty="0" err="1" smtClean="0"/>
              <a:t>са</a:t>
            </a:r>
            <a:r>
              <a:rPr lang="ru-RU" dirty="0" smtClean="0"/>
              <a:t> в </a:t>
            </a:r>
            <a:r>
              <a:rPr lang="ru-RU" dirty="0" err="1" smtClean="0"/>
              <a:t>основата</a:t>
            </a:r>
            <a:r>
              <a:rPr lang="ru-RU" dirty="0" smtClean="0"/>
              <a:t> на </a:t>
            </a:r>
            <a:r>
              <a:rPr lang="ru-RU" dirty="0" err="1" smtClean="0"/>
              <a:t>формиране</a:t>
            </a:r>
            <a:r>
              <a:rPr lang="ru-RU" dirty="0" smtClean="0"/>
              <a:t> на </a:t>
            </a:r>
            <a:r>
              <a:rPr lang="ru-RU" dirty="0" err="1" smtClean="0"/>
              <a:t>природонаучната</a:t>
            </a:r>
            <a:r>
              <a:rPr lang="ru-RU" dirty="0" smtClean="0"/>
              <a:t> </a:t>
            </a:r>
            <a:r>
              <a:rPr lang="ru-RU" dirty="0" err="1" smtClean="0"/>
              <a:t>грамотност</a:t>
            </a:r>
            <a:r>
              <a:rPr lang="ru-RU" dirty="0" smtClean="0"/>
              <a:t>. </a:t>
            </a:r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49F947-8141-43A5-9692-96AB6F3DF3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238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Формиращата</a:t>
            </a:r>
            <a:r>
              <a:rPr lang="ru-RU" dirty="0" smtClean="0"/>
              <a:t> функция на </a:t>
            </a:r>
            <a:r>
              <a:rPr lang="ru-RU" dirty="0" err="1" smtClean="0"/>
              <a:t>учебния</a:t>
            </a:r>
            <a:r>
              <a:rPr lang="ru-RU" dirty="0" smtClean="0"/>
              <a:t> </a:t>
            </a:r>
            <a:r>
              <a:rPr lang="ru-RU" dirty="0" err="1" smtClean="0"/>
              <a:t>химичен</a:t>
            </a:r>
            <a:r>
              <a:rPr lang="ru-RU" dirty="0" smtClean="0"/>
              <a:t> </a:t>
            </a:r>
            <a:r>
              <a:rPr lang="ru-RU" dirty="0" err="1" smtClean="0"/>
              <a:t>експеримент</a:t>
            </a:r>
            <a:r>
              <a:rPr lang="ru-RU" dirty="0" smtClean="0"/>
              <a:t>  </a:t>
            </a:r>
            <a:r>
              <a:rPr lang="ru-RU" dirty="0" err="1" smtClean="0"/>
              <a:t>допринася</a:t>
            </a:r>
            <a:r>
              <a:rPr lang="ru-RU" dirty="0" smtClean="0"/>
              <a:t> за </a:t>
            </a:r>
            <a:r>
              <a:rPr lang="ru-RU" dirty="0" err="1" smtClean="0"/>
              <a:t>развиване</a:t>
            </a:r>
            <a:r>
              <a:rPr lang="ru-RU" dirty="0" smtClean="0"/>
              <a:t> на </a:t>
            </a:r>
            <a:r>
              <a:rPr lang="ru-RU" dirty="0" err="1" smtClean="0"/>
              <a:t>творческо</a:t>
            </a:r>
            <a:r>
              <a:rPr lang="ru-RU" dirty="0" smtClean="0"/>
              <a:t> – </a:t>
            </a:r>
            <a:r>
              <a:rPr lang="ru-RU" dirty="0" err="1" smtClean="0"/>
              <a:t>конструктивното</a:t>
            </a:r>
            <a:r>
              <a:rPr lang="ru-RU" dirty="0" smtClean="0"/>
              <a:t> </a:t>
            </a:r>
            <a:r>
              <a:rPr lang="ru-RU" dirty="0" err="1" smtClean="0"/>
              <a:t>въображение</a:t>
            </a:r>
            <a:r>
              <a:rPr lang="ru-RU" dirty="0" smtClean="0"/>
              <a:t>, свобода на </a:t>
            </a:r>
            <a:r>
              <a:rPr lang="ru-RU" dirty="0" err="1" smtClean="0"/>
              <a:t>избора</a:t>
            </a:r>
            <a:r>
              <a:rPr lang="ru-RU" dirty="0" smtClean="0"/>
              <a:t> на решения и оценка на основа </a:t>
            </a:r>
            <a:r>
              <a:rPr lang="ru-RU" dirty="0" err="1" smtClean="0"/>
              <a:t>емоционално</a:t>
            </a:r>
            <a:r>
              <a:rPr lang="ru-RU" dirty="0" smtClean="0"/>
              <a:t> </a:t>
            </a:r>
            <a:r>
              <a:rPr lang="ru-RU" dirty="0" err="1" smtClean="0"/>
              <a:t>преживяване</a:t>
            </a:r>
            <a:r>
              <a:rPr lang="ru-RU" dirty="0" smtClean="0"/>
              <a:t>. </a:t>
            </a:r>
            <a:r>
              <a:rPr lang="ru-RU" dirty="0" err="1" smtClean="0"/>
              <a:t>Съдейства</a:t>
            </a:r>
            <a:r>
              <a:rPr lang="ru-RU" dirty="0" smtClean="0"/>
              <a:t> за </a:t>
            </a:r>
            <a:r>
              <a:rPr lang="ru-RU" dirty="0" err="1" smtClean="0"/>
              <a:t>постигане</a:t>
            </a:r>
            <a:r>
              <a:rPr lang="ru-RU" dirty="0" smtClean="0"/>
              <a:t> целите на </a:t>
            </a:r>
            <a:r>
              <a:rPr lang="ru-RU" dirty="0" err="1" smtClean="0"/>
              <a:t>образованието</a:t>
            </a:r>
            <a:r>
              <a:rPr lang="ru-RU" dirty="0" smtClean="0"/>
              <a:t> за устойчиво развитие на </a:t>
            </a:r>
            <a:r>
              <a:rPr lang="ru-RU" dirty="0" err="1" smtClean="0"/>
              <a:t>личността</a:t>
            </a:r>
            <a:r>
              <a:rPr lang="ru-RU" dirty="0" smtClean="0"/>
              <a:t> </a:t>
            </a:r>
            <a:r>
              <a:rPr lang="ru-RU" dirty="0" err="1" smtClean="0"/>
              <a:t>свързани</a:t>
            </a:r>
            <a:r>
              <a:rPr lang="ru-RU" dirty="0" smtClean="0"/>
              <a:t> с </a:t>
            </a:r>
            <a:r>
              <a:rPr lang="ru-RU" dirty="0" err="1" smtClean="0"/>
              <a:t>изразяване</a:t>
            </a:r>
            <a:r>
              <a:rPr lang="ru-RU" dirty="0" smtClean="0"/>
              <a:t> на критично </a:t>
            </a:r>
            <a:r>
              <a:rPr lang="ru-RU" dirty="0" err="1" smtClean="0"/>
              <a:t>мислене</a:t>
            </a:r>
            <a:r>
              <a:rPr lang="ru-RU" dirty="0" smtClean="0"/>
              <a:t>, </a:t>
            </a:r>
            <a:r>
              <a:rPr lang="ru-RU" dirty="0" err="1" smtClean="0"/>
              <a:t>решаване</a:t>
            </a:r>
            <a:r>
              <a:rPr lang="ru-RU" dirty="0" smtClean="0"/>
              <a:t> на </a:t>
            </a:r>
            <a:r>
              <a:rPr lang="ru-RU" dirty="0" err="1" smtClean="0"/>
              <a:t>проблеми</a:t>
            </a:r>
            <a:r>
              <a:rPr lang="ru-RU" dirty="0" smtClean="0"/>
              <a:t> и </a:t>
            </a:r>
            <a:r>
              <a:rPr lang="ru-RU" dirty="0" err="1" smtClean="0"/>
              <a:t>взимане</a:t>
            </a:r>
            <a:r>
              <a:rPr lang="ru-RU" dirty="0" smtClean="0"/>
              <a:t> на решения,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повишава</a:t>
            </a:r>
            <a:r>
              <a:rPr lang="ru-RU" dirty="0" smtClean="0"/>
              <a:t> </a:t>
            </a:r>
            <a:r>
              <a:rPr lang="ru-RU" dirty="0" err="1" smtClean="0"/>
              <a:t>равнището</a:t>
            </a:r>
            <a:r>
              <a:rPr lang="ru-RU" dirty="0" smtClean="0"/>
              <a:t> на развитие на </a:t>
            </a:r>
            <a:r>
              <a:rPr lang="ru-RU" dirty="0" err="1" smtClean="0"/>
              <a:t>ключовите</a:t>
            </a:r>
            <a:r>
              <a:rPr lang="ru-RU" dirty="0" smtClean="0"/>
              <a:t> </a:t>
            </a:r>
            <a:r>
              <a:rPr lang="ru-RU" dirty="0" err="1" smtClean="0"/>
              <a:t>компетентности,които</a:t>
            </a:r>
            <a:r>
              <a:rPr lang="ru-RU" dirty="0" smtClean="0"/>
              <a:t> </a:t>
            </a:r>
            <a:r>
              <a:rPr lang="ru-RU" dirty="0" err="1" smtClean="0"/>
              <a:t>са</a:t>
            </a:r>
            <a:r>
              <a:rPr lang="ru-RU" dirty="0" smtClean="0"/>
              <a:t> в </a:t>
            </a:r>
            <a:r>
              <a:rPr lang="ru-RU" dirty="0" err="1" smtClean="0"/>
              <a:t>основата</a:t>
            </a:r>
            <a:r>
              <a:rPr lang="ru-RU" dirty="0" smtClean="0"/>
              <a:t> на </a:t>
            </a:r>
            <a:r>
              <a:rPr lang="ru-RU" dirty="0" err="1" smtClean="0"/>
              <a:t>формиране</a:t>
            </a:r>
            <a:r>
              <a:rPr lang="ru-RU" dirty="0" smtClean="0"/>
              <a:t> на </a:t>
            </a:r>
            <a:r>
              <a:rPr lang="ru-RU" dirty="0" err="1" smtClean="0"/>
              <a:t>природонаучната</a:t>
            </a:r>
            <a:r>
              <a:rPr lang="ru-RU" dirty="0" smtClean="0"/>
              <a:t> </a:t>
            </a:r>
            <a:r>
              <a:rPr lang="ru-RU" dirty="0" err="1" smtClean="0"/>
              <a:t>грамотност</a:t>
            </a:r>
            <a:r>
              <a:rPr lang="ru-RU" dirty="0" smtClean="0"/>
              <a:t>. </a:t>
            </a:r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49F947-8141-43A5-9692-96AB6F3DF3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588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Осъвременяването</a:t>
            </a:r>
            <a:r>
              <a:rPr lang="ru-RU" dirty="0" smtClean="0"/>
              <a:t> на </a:t>
            </a:r>
            <a:r>
              <a:rPr lang="ru-RU" dirty="0" err="1" smtClean="0"/>
              <a:t>новите</a:t>
            </a:r>
            <a:r>
              <a:rPr lang="ru-RU" dirty="0" smtClean="0"/>
              <a:t> </a:t>
            </a:r>
            <a:r>
              <a:rPr lang="ru-RU" dirty="0" err="1" smtClean="0"/>
              <a:t>учебни</a:t>
            </a:r>
            <a:r>
              <a:rPr lang="ru-RU" dirty="0" smtClean="0"/>
              <a:t> </a:t>
            </a:r>
            <a:r>
              <a:rPr lang="ru-RU" dirty="0" err="1" smtClean="0"/>
              <a:t>програми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</a:t>
            </a:r>
            <a:r>
              <a:rPr lang="ru-RU" dirty="0" err="1" smtClean="0"/>
              <a:t>цяло</a:t>
            </a:r>
            <a:r>
              <a:rPr lang="ru-RU" dirty="0" smtClean="0"/>
              <a:t> е подчинено на </a:t>
            </a:r>
            <a:r>
              <a:rPr lang="ru-RU" dirty="0" err="1" smtClean="0"/>
              <a:t>стремежа</a:t>
            </a:r>
            <a:r>
              <a:rPr lang="ru-RU" dirty="0" smtClean="0"/>
              <a:t> за </a:t>
            </a:r>
            <a:r>
              <a:rPr lang="ru-RU" dirty="0" err="1" smtClean="0"/>
              <a:t>по-ясни</a:t>
            </a:r>
            <a:r>
              <a:rPr lang="ru-RU" dirty="0" smtClean="0"/>
              <a:t> и </a:t>
            </a:r>
            <a:r>
              <a:rPr lang="ru-RU" dirty="0" err="1" smtClean="0"/>
              <a:t>еднозначни</a:t>
            </a:r>
            <a:r>
              <a:rPr lang="ru-RU" dirty="0" smtClean="0"/>
              <a:t> формулировки на </a:t>
            </a:r>
            <a:r>
              <a:rPr lang="ru-RU" dirty="0" err="1" smtClean="0"/>
              <a:t>очакваните</a:t>
            </a:r>
            <a:r>
              <a:rPr lang="ru-RU" dirty="0" smtClean="0"/>
              <a:t> </a:t>
            </a:r>
            <a:r>
              <a:rPr lang="ru-RU" dirty="0" err="1" smtClean="0"/>
              <a:t>резултати</a:t>
            </a:r>
            <a:r>
              <a:rPr lang="ru-RU" dirty="0" smtClean="0"/>
              <a:t> от </a:t>
            </a:r>
            <a:r>
              <a:rPr lang="ru-RU" dirty="0" err="1" smtClean="0"/>
              <a:t>обучението</a:t>
            </a:r>
            <a:r>
              <a:rPr lang="ru-RU" dirty="0" smtClean="0"/>
              <a:t>, </a:t>
            </a:r>
            <a:r>
              <a:rPr lang="ru-RU" dirty="0" err="1" smtClean="0"/>
              <a:t>които</a:t>
            </a:r>
            <a:r>
              <a:rPr lang="ru-RU" dirty="0" smtClean="0"/>
              <a:t> да </a:t>
            </a:r>
            <a:r>
              <a:rPr lang="ru-RU" dirty="0" err="1" smtClean="0"/>
              <a:t>са</a:t>
            </a:r>
            <a:r>
              <a:rPr lang="ru-RU" dirty="0" smtClean="0"/>
              <a:t> действен инструмент за </a:t>
            </a:r>
            <a:r>
              <a:rPr lang="ru-RU" dirty="0" err="1" smtClean="0"/>
              <a:t>реализиране</a:t>
            </a:r>
            <a:r>
              <a:rPr lang="ru-RU" dirty="0" smtClean="0"/>
              <a:t> на </a:t>
            </a:r>
            <a:r>
              <a:rPr lang="ru-RU" dirty="0" err="1" smtClean="0"/>
              <a:t>образователните</a:t>
            </a:r>
            <a:r>
              <a:rPr lang="ru-RU" dirty="0" smtClean="0"/>
              <a:t> цели от </a:t>
            </a:r>
            <a:r>
              <a:rPr lang="ru-RU" dirty="0" err="1" smtClean="0"/>
              <a:t>учителите</a:t>
            </a:r>
            <a:r>
              <a:rPr lang="ru-RU" dirty="0" smtClean="0"/>
              <a:t> при </a:t>
            </a:r>
            <a:r>
              <a:rPr lang="ru-RU" dirty="0" err="1" smtClean="0"/>
              <a:t>формиране</a:t>
            </a:r>
            <a:r>
              <a:rPr lang="ru-RU" dirty="0" smtClean="0"/>
              <a:t> на </a:t>
            </a:r>
            <a:r>
              <a:rPr lang="ru-RU" dirty="0" err="1" smtClean="0"/>
              <a:t>природонаучна</a:t>
            </a:r>
            <a:r>
              <a:rPr lang="ru-RU" dirty="0" smtClean="0"/>
              <a:t> </a:t>
            </a:r>
            <a:r>
              <a:rPr lang="ru-RU" dirty="0" err="1" smtClean="0"/>
              <a:t>грамотност</a:t>
            </a:r>
            <a:r>
              <a:rPr lang="ru-RU" dirty="0" smtClean="0"/>
              <a:t> в </a:t>
            </a:r>
            <a:r>
              <a:rPr lang="ru-RU" dirty="0" err="1" smtClean="0"/>
              <a:t>учениците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Потърсени</a:t>
            </a:r>
            <a:r>
              <a:rPr lang="ru-RU" dirty="0" smtClean="0"/>
              <a:t> </a:t>
            </a:r>
            <a:r>
              <a:rPr lang="ru-RU" dirty="0" err="1" smtClean="0"/>
              <a:t>са</a:t>
            </a:r>
            <a:r>
              <a:rPr lang="ru-RU" dirty="0" smtClean="0"/>
              <a:t> </a:t>
            </a:r>
            <a:r>
              <a:rPr lang="ru-RU" dirty="0" err="1" smtClean="0"/>
              <a:t>по-удачни</a:t>
            </a:r>
            <a:r>
              <a:rPr lang="ru-RU" dirty="0" smtClean="0"/>
              <a:t> </a:t>
            </a:r>
            <a:r>
              <a:rPr lang="ru-RU" dirty="0" err="1" smtClean="0"/>
              <a:t>възможности</a:t>
            </a:r>
            <a:r>
              <a:rPr lang="ru-RU" dirty="0" smtClean="0"/>
              <a:t> за </a:t>
            </a:r>
            <a:r>
              <a:rPr lang="ru-RU" dirty="0" err="1" smtClean="0"/>
              <a:t>оптимизиране</a:t>
            </a:r>
            <a:r>
              <a:rPr lang="ru-RU" dirty="0" smtClean="0"/>
              <a:t> на </a:t>
            </a:r>
            <a:r>
              <a:rPr lang="ru-RU" dirty="0" err="1" smtClean="0"/>
              <a:t>учебното</a:t>
            </a:r>
            <a:r>
              <a:rPr lang="ru-RU" dirty="0" smtClean="0"/>
              <a:t> </a:t>
            </a:r>
            <a:r>
              <a:rPr lang="ru-RU" dirty="0" err="1" smtClean="0"/>
              <a:t>съдържание</a:t>
            </a:r>
            <a:r>
              <a:rPr lang="ru-RU" dirty="0" smtClean="0"/>
              <a:t> чрез </a:t>
            </a:r>
            <a:r>
              <a:rPr lang="ru-RU" dirty="0" err="1" smtClean="0"/>
              <a:t>междупредметна</a:t>
            </a:r>
            <a:r>
              <a:rPr lang="ru-RU" dirty="0" smtClean="0"/>
              <a:t> интеграция и </a:t>
            </a:r>
            <a:r>
              <a:rPr lang="ru-RU" dirty="0" err="1" smtClean="0"/>
              <a:t>извеждане</a:t>
            </a:r>
            <a:r>
              <a:rPr lang="ru-RU" dirty="0" smtClean="0"/>
              <a:t> на практически </a:t>
            </a:r>
            <a:r>
              <a:rPr lang="ru-RU" dirty="0" err="1" smtClean="0"/>
              <a:t>значимото</a:t>
            </a:r>
            <a:r>
              <a:rPr lang="ru-RU" dirty="0" smtClean="0"/>
              <a:t> знание за </a:t>
            </a:r>
            <a:r>
              <a:rPr lang="ru-RU" dirty="0" err="1" smtClean="0"/>
              <a:t>постигане</a:t>
            </a:r>
            <a:r>
              <a:rPr lang="ru-RU" dirty="0" smtClean="0"/>
              <a:t> на </a:t>
            </a:r>
            <a:r>
              <a:rPr lang="ru-RU" dirty="0" err="1" smtClean="0"/>
              <a:t>съвременните</a:t>
            </a:r>
            <a:r>
              <a:rPr lang="ru-RU" dirty="0" smtClean="0"/>
              <a:t> </a:t>
            </a:r>
            <a:r>
              <a:rPr lang="ru-RU" dirty="0" err="1" smtClean="0"/>
              <a:t>ключови</a:t>
            </a:r>
            <a:r>
              <a:rPr lang="ru-RU" dirty="0" smtClean="0"/>
              <a:t> компетентности </a:t>
            </a:r>
            <a:r>
              <a:rPr lang="ru-RU" dirty="0" err="1" smtClean="0"/>
              <a:t>като</a:t>
            </a:r>
            <a:r>
              <a:rPr lang="ru-RU" dirty="0" smtClean="0"/>
              <a:t> основа при </a:t>
            </a:r>
            <a:r>
              <a:rPr lang="ru-RU" dirty="0" err="1" smtClean="0"/>
              <a:t>формирането</a:t>
            </a:r>
            <a:r>
              <a:rPr lang="ru-RU" dirty="0" smtClean="0"/>
              <a:t> на </a:t>
            </a:r>
            <a:r>
              <a:rPr lang="ru-RU" dirty="0" err="1" smtClean="0"/>
              <a:t>природонаучна</a:t>
            </a:r>
            <a:r>
              <a:rPr lang="ru-RU" dirty="0" smtClean="0"/>
              <a:t> </a:t>
            </a:r>
            <a:r>
              <a:rPr lang="ru-RU" dirty="0" err="1" smtClean="0"/>
              <a:t>грамотност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Учебното</a:t>
            </a:r>
            <a:r>
              <a:rPr lang="ru-RU" dirty="0" smtClean="0"/>
              <a:t> </a:t>
            </a:r>
            <a:r>
              <a:rPr lang="ru-RU" dirty="0" err="1" smtClean="0"/>
              <a:t>съдържание</a:t>
            </a:r>
            <a:r>
              <a:rPr lang="ru-RU" dirty="0" smtClean="0"/>
              <a:t> е </a:t>
            </a:r>
            <a:r>
              <a:rPr lang="ru-RU" dirty="0" err="1" smtClean="0"/>
              <a:t>олекотено</a:t>
            </a:r>
            <a:r>
              <a:rPr lang="ru-RU" dirty="0" smtClean="0"/>
              <a:t> </a:t>
            </a:r>
            <a:r>
              <a:rPr lang="ru-RU" dirty="0" err="1" smtClean="0"/>
              <a:t>като</a:t>
            </a:r>
            <a:r>
              <a:rPr lang="ru-RU" dirty="0" smtClean="0"/>
              <a:t> е предвидено </a:t>
            </a:r>
            <a:r>
              <a:rPr lang="ru-RU" dirty="0" err="1" smtClean="0"/>
              <a:t>процентно</a:t>
            </a:r>
            <a:r>
              <a:rPr lang="ru-RU" dirty="0" smtClean="0"/>
              <a:t> </a:t>
            </a:r>
            <a:r>
              <a:rPr lang="ru-RU" dirty="0" err="1" smtClean="0"/>
              <a:t>разпределение</a:t>
            </a:r>
            <a:r>
              <a:rPr lang="ru-RU" dirty="0" smtClean="0"/>
              <a:t> за </a:t>
            </a:r>
            <a:r>
              <a:rPr lang="ru-RU" dirty="0" err="1" smtClean="0"/>
              <a:t>новите</a:t>
            </a:r>
            <a:r>
              <a:rPr lang="ru-RU" dirty="0" smtClean="0"/>
              <a:t> знания (до 60%) и теми за упражнения, за </a:t>
            </a:r>
            <a:r>
              <a:rPr lang="ru-RU" dirty="0" err="1" smtClean="0"/>
              <a:t>практическо</a:t>
            </a:r>
            <a:r>
              <a:rPr lang="ru-RU" dirty="0" smtClean="0"/>
              <a:t> </a:t>
            </a:r>
            <a:r>
              <a:rPr lang="ru-RU" dirty="0" err="1" smtClean="0"/>
              <a:t>прилагане</a:t>
            </a:r>
            <a:r>
              <a:rPr lang="ru-RU" dirty="0" smtClean="0"/>
              <a:t> на </a:t>
            </a:r>
            <a:r>
              <a:rPr lang="ru-RU" dirty="0" err="1" smtClean="0"/>
              <a:t>знанията</a:t>
            </a:r>
            <a:r>
              <a:rPr lang="ru-RU" dirty="0" smtClean="0"/>
              <a:t> и за обобщение (40%) от </a:t>
            </a:r>
            <a:r>
              <a:rPr lang="ru-RU" dirty="0" err="1" smtClean="0"/>
              <a:t>учебното</a:t>
            </a:r>
            <a:r>
              <a:rPr lang="ru-RU" dirty="0" smtClean="0"/>
              <a:t> </a:t>
            </a:r>
            <a:r>
              <a:rPr lang="ru-RU" dirty="0" err="1" smtClean="0"/>
              <a:t>време</a:t>
            </a:r>
            <a:r>
              <a:rPr lang="ru-RU" dirty="0" smtClean="0"/>
              <a:t>, </a:t>
            </a:r>
            <a:r>
              <a:rPr lang="ru-RU" dirty="0" err="1" smtClean="0"/>
              <a:t>както</a:t>
            </a:r>
            <a:r>
              <a:rPr lang="ru-RU" dirty="0" smtClean="0"/>
              <a:t> и </a:t>
            </a:r>
            <a:r>
              <a:rPr lang="ru-RU" dirty="0" err="1" smtClean="0"/>
              <a:t>преместването</a:t>
            </a:r>
            <a:r>
              <a:rPr lang="ru-RU" dirty="0" smtClean="0"/>
              <a:t> на теми за </a:t>
            </a:r>
            <a:r>
              <a:rPr lang="ru-RU" dirty="0" err="1" smtClean="0"/>
              <a:t>изучаване</a:t>
            </a:r>
            <a:r>
              <a:rPr lang="ru-RU" dirty="0" smtClean="0"/>
              <a:t> в </a:t>
            </a:r>
            <a:r>
              <a:rPr lang="ru-RU" dirty="0" err="1" smtClean="0"/>
              <a:t>по-ранна</a:t>
            </a:r>
            <a:r>
              <a:rPr lang="ru-RU" dirty="0" smtClean="0"/>
              <a:t> </a:t>
            </a:r>
            <a:r>
              <a:rPr lang="ru-RU" dirty="0" err="1" smtClean="0"/>
              <a:t>възраст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49F947-8141-43A5-9692-96AB6F3DF3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2177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Контейнер за бележ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Експерименталната</a:t>
            </a:r>
            <a:r>
              <a:rPr lang="ru-RU" dirty="0" smtClean="0"/>
              <a:t> </a:t>
            </a:r>
            <a:r>
              <a:rPr lang="ru-RU" dirty="0" err="1" smtClean="0"/>
              <a:t>дейност</a:t>
            </a:r>
            <a:r>
              <a:rPr lang="ru-RU" dirty="0" smtClean="0"/>
              <a:t> </a:t>
            </a:r>
            <a:r>
              <a:rPr lang="ru-RU" dirty="0" err="1" smtClean="0"/>
              <a:t>играе</a:t>
            </a:r>
            <a:r>
              <a:rPr lang="ru-RU" dirty="0" smtClean="0"/>
              <a:t> </a:t>
            </a:r>
            <a:r>
              <a:rPr lang="ru-RU" dirty="0" err="1" smtClean="0"/>
              <a:t>ключова</a:t>
            </a:r>
            <a:r>
              <a:rPr lang="ru-RU" dirty="0" smtClean="0"/>
              <a:t> роля за </a:t>
            </a:r>
            <a:r>
              <a:rPr lang="ru-RU" dirty="0" err="1" smtClean="0"/>
              <a:t>развиването</a:t>
            </a:r>
            <a:r>
              <a:rPr lang="ru-RU" dirty="0" smtClean="0"/>
              <a:t> на </a:t>
            </a:r>
            <a:r>
              <a:rPr lang="ru-RU" dirty="0" err="1" smtClean="0"/>
              <a:t>природонаучната</a:t>
            </a:r>
            <a:r>
              <a:rPr lang="ru-RU" dirty="0" smtClean="0"/>
              <a:t> </a:t>
            </a:r>
            <a:r>
              <a:rPr lang="ru-RU" dirty="0" err="1" smtClean="0"/>
              <a:t>грамотност</a:t>
            </a:r>
            <a:r>
              <a:rPr lang="ru-RU" dirty="0" smtClean="0"/>
              <a:t> в </a:t>
            </a:r>
            <a:r>
              <a:rPr lang="ru-RU" dirty="0" err="1" smtClean="0"/>
              <a:t>учениците</a:t>
            </a:r>
            <a:r>
              <a:rPr lang="ru-RU" dirty="0" smtClean="0"/>
              <a:t>. Именно </a:t>
            </a:r>
            <a:r>
              <a:rPr lang="ru-RU" dirty="0" err="1" smtClean="0"/>
              <a:t>затова</a:t>
            </a:r>
            <a:r>
              <a:rPr lang="ru-RU" dirty="0" smtClean="0"/>
              <a:t> </a:t>
            </a:r>
            <a:r>
              <a:rPr lang="ru-RU" dirty="0" err="1" smtClean="0"/>
              <a:t>настоящата</a:t>
            </a:r>
            <a:r>
              <a:rPr lang="ru-RU" dirty="0" smtClean="0"/>
              <a:t> </a:t>
            </a:r>
            <a:r>
              <a:rPr lang="ru-RU" dirty="0" err="1" smtClean="0"/>
              <a:t>дипломна</a:t>
            </a:r>
            <a:r>
              <a:rPr lang="ru-RU" dirty="0" smtClean="0"/>
              <a:t> работа </a:t>
            </a:r>
            <a:r>
              <a:rPr lang="ru-RU" dirty="0" err="1" smtClean="0"/>
              <a:t>има</a:t>
            </a:r>
            <a:r>
              <a:rPr lang="ru-RU" dirty="0" smtClean="0"/>
              <a:t> за задача да предложи </a:t>
            </a:r>
            <a:r>
              <a:rPr lang="ru-RU" dirty="0" err="1" smtClean="0"/>
              <a:t>подходящ</a:t>
            </a:r>
            <a:r>
              <a:rPr lang="ru-RU" dirty="0" smtClean="0"/>
              <a:t> </a:t>
            </a:r>
            <a:r>
              <a:rPr lang="ru-RU" dirty="0" err="1" smtClean="0"/>
              <a:t>инструментариум</a:t>
            </a:r>
            <a:r>
              <a:rPr lang="ru-RU" dirty="0" smtClean="0"/>
              <a:t> за </a:t>
            </a:r>
            <a:r>
              <a:rPr lang="ru-RU" dirty="0" err="1" smtClean="0"/>
              <a:t>подпомагане</a:t>
            </a:r>
            <a:r>
              <a:rPr lang="ru-RU" dirty="0" smtClean="0"/>
              <a:t> </a:t>
            </a:r>
            <a:r>
              <a:rPr lang="ru-RU" dirty="0" err="1" smtClean="0"/>
              <a:t>формирането</a:t>
            </a:r>
            <a:r>
              <a:rPr lang="ru-RU" dirty="0" smtClean="0"/>
              <a:t> и </a:t>
            </a:r>
            <a:r>
              <a:rPr lang="ru-RU" dirty="0" err="1" smtClean="0"/>
              <a:t>развитието</a:t>
            </a:r>
            <a:r>
              <a:rPr lang="ru-RU" dirty="0" smtClean="0"/>
              <a:t> на </a:t>
            </a:r>
            <a:r>
              <a:rPr lang="ru-RU" dirty="0" err="1" smtClean="0"/>
              <a:t>природонаучна</a:t>
            </a:r>
            <a:r>
              <a:rPr lang="ru-RU" dirty="0" smtClean="0"/>
              <a:t> </a:t>
            </a:r>
            <a:r>
              <a:rPr lang="ru-RU" dirty="0" err="1" smtClean="0"/>
              <a:t>грамотност</a:t>
            </a:r>
            <a:r>
              <a:rPr lang="ru-RU" dirty="0" smtClean="0"/>
              <a:t> при </a:t>
            </a:r>
            <a:r>
              <a:rPr lang="ru-RU" dirty="0" err="1" smtClean="0"/>
              <a:t>учениците</a:t>
            </a:r>
            <a:r>
              <a:rPr lang="ru-RU" dirty="0" smtClean="0"/>
              <a:t> от </a:t>
            </a:r>
            <a:r>
              <a:rPr lang="ru-RU" dirty="0" err="1" smtClean="0"/>
              <a:t>осми</a:t>
            </a:r>
            <a:r>
              <a:rPr lang="ru-RU" dirty="0" smtClean="0"/>
              <a:t> </a:t>
            </a:r>
            <a:r>
              <a:rPr lang="ru-RU" dirty="0" err="1" smtClean="0"/>
              <a:t>клас</a:t>
            </a:r>
            <a:r>
              <a:rPr lang="ru-RU" dirty="0" smtClean="0"/>
              <a:t> на 68 СУ „Академик Никола </a:t>
            </a:r>
            <a:r>
              <a:rPr lang="ru-RU" dirty="0" err="1" smtClean="0"/>
              <a:t>Обрешков</a:t>
            </a:r>
            <a:r>
              <a:rPr lang="ru-RU" dirty="0" smtClean="0"/>
              <a:t>“ – град София, </a:t>
            </a:r>
            <a:r>
              <a:rPr lang="ru-RU" dirty="0" err="1" smtClean="0"/>
              <a:t>обучавани</a:t>
            </a:r>
            <a:r>
              <a:rPr lang="ru-RU" dirty="0" smtClean="0"/>
              <a:t> </a:t>
            </a:r>
            <a:r>
              <a:rPr lang="ru-RU" dirty="0" err="1" smtClean="0"/>
              <a:t>според</a:t>
            </a:r>
            <a:r>
              <a:rPr lang="ru-RU" dirty="0" smtClean="0"/>
              <a:t> </a:t>
            </a:r>
            <a:r>
              <a:rPr lang="ru-RU" dirty="0" err="1" smtClean="0"/>
              <a:t>новата</a:t>
            </a:r>
            <a:r>
              <a:rPr lang="ru-RU" dirty="0" smtClean="0"/>
              <a:t> </a:t>
            </a:r>
            <a:r>
              <a:rPr lang="ru-RU" dirty="0" err="1" smtClean="0"/>
              <a:t>учебна</a:t>
            </a:r>
            <a:r>
              <a:rPr lang="ru-RU" dirty="0" smtClean="0"/>
              <a:t> </a:t>
            </a:r>
            <a:r>
              <a:rPr lang="ru-RU" dirty="0" err="1" smtClean="0"/>
              <a:t>програма</a:t>
            </a:r>
            <a:r>
              <a:rPr lang="ru-RU" dirty="0" smtClean="0"/>
              <a:t>, по предмета Химия и </a:t>
            </a:r>
            <a:r>
              <a:rPr lang="ru-RU" dirty="0" err="1" smtClean="0"/>
              <a:t>опазване</a:t>
            </a:r>
            <a:r>
              <a:rPr lang="ru-RU" dirty="0" smtClean="0"/>
              <a:t> на </a:t>
            </a:r>
            <a:r>
              <a:rPr lang="ru-RU" dirty="0" err="1" smtClean="0"/>
              <a:t>околната</a:t>
            </a:r>
            <a:r>
              <a:rPr lang="ru-RU" dirty="0" smtClean="0"/>
              <a:t> среда и да проследи </a:t>
            </a:r>
            <a:r>
              <a:rPr lang="ru-RU" dirty="0" err="1" smtClean="0"/>
              <a:t>резултатите</a:t>
            </a:r>
            <a:r>
              <a:rPr lang="ru-RU" dirty="0" smtClean="0"/>
              <a:t> от </a:t>
            </a:r>
            <a:r>
              <a:rPr lang="ru-RU" dirty="0" err="1" smtClean="0"/>
              <a:t>тяхното</a:t>
            </a:r>
            <a:r>
              <a:rPr lang="ru-RU" dirty="0" smtClean="0"/>
              <a:t> обучение по </a:t>
            </a:r>
            <a:r>
              <a:rPr lang="ru-RU" dirty="0" err="1" smtClean="0"/>
              <a:t>следните</a:t>
            </a:r>
            <a:r>
              <a:rPr lang="ru-RU" dirty="0" smtClean="0"/>
              <a:t> теми:……..</a:t>
            </a:r>
          </a:p>
          <a:p>
            <a:endParaRPr lang="ru-RU" dirty="0" smtClean="0"/>
          </a:p>
          <a:p>
            <a:r>
              <a:rPr lang="ru-RU" dirty="0" smtClean="0"/>
              <a:t>За </a:t>
            </a:r>
            <a:r>
              <a:rPr lang="ru-RU" dirty="0" err="1" smtClean="0"/>
              <a:t>изпълнение</a:t>
            </a:r>
            <a:r>
              <a:rPr lang="ru-RU" dirty="0" smtClean="0"/>
              <a:t> на </a:t>
            </a:r>
            <a:r>
              <a:rPr lang="ru-RU" dirty="0" err="1" smtClean="0"/>
              <a:t>поставените</a:t>
            </a:r>
            <a:r>
              <a:rPr lang="ru-RU" dirty="0" smtClean="0"/>
              <a:t> по </a:t>
            </a:r>
            <a:r>
              <a:rPr lang="ru-RU" dirty="0" err="1" smtClean="0"/>
              <a:t>темите</a:t>
            </a:r>
            <a:r>
              <a:rPr lang="ru-RU" dirty="0" smtClean="0"/>
              <a:t>  задачи, </a:t>
            </a:r>
            <a:r>
              <a:rPr lang="ru-RU" dirty="0" err="1" smtClean="0"/>
              <a:t>класът</a:t>
            </a:r>
            <a:r>
              <a:rPr lang="ru-RU" dirty="0" smtClean="0"/>
              <a:t> е разделен на </a:t>
            </a:r>
            <a:r>
              <a:rPr lang="ru-RU" dirty="0" err="1" smtClean="0"/>
              <a:t>групи</a:t>
            </a:r>
            <a:r>
              <a:rPr lang="ru-RU" dirty="0" smtClean="0"/>
              <a:t> от по 5-6 ученика, </a:t>
            </a:r>
            <a:r>
              <a:rPr lang="ru-RU" dirty="0" err="1" smtClean="0"/>
              <a:t>които</a:t>
            </a:r>
            <a:r>
              <a:rPr lang="ru-RU" dirty="0" smtClean="0"/>
              <a:t> </a:t>
            </a:r>
            <a:r>
              <a:rPr lang="ru-RU" dirty="0" err="1" smtClean="0"/>
              <a:t>работят</a:t>
            </a:r>
            <a:r>
              <a:rPr lang="ru-RU" dirty="0" smtClean="0"/>
              <a:t> </a:t>
            </a:r>
            <a:r>
              <a:rPr lang="ru-RU" dirty="0" err="1" smtClean="0"/>
              <a:t>заедно</a:t>
            </a:r>
            <a:r>
              <a:rPr lang="ru-RU" dirty="0" smtClean="0"/>
              <a:t> </a:t>
            </a:r>
            <a:r>
              <a:rPr lang="ru-RU" dirty="0" err="1" smtClean="0"/>
              <a:t>през</a:t>
            </a:r>
            <a:r>
              <a:rPr lang="ru-RU" dirty="0" smtClean="0"/>
              <a:t> </a:t>
            </a:r>
            <a:r>
              <a:rPr lang="ru-RU" dirty="0" err="1" smtClean="0"/>
              <a:t>цялата</a:t>
            </a:r>
            <a:r>
              <a:rPr lang="ru-RU" dirty="0" smtClean="0"/>
              <a:t> </a:t>
            </a:r>
            <a:r>
              <a:rPr lang="ru-RU" dirty="0" err="1" smtClean="0"/>
              <a:t>учебна</a:t>
            </a:r>
            <a:r>
              <a:rPr lang="ru-RU" dirty="0" smtClean="0"/>
              <a:t> година. В </a:t>
            </a:r>
            <a:r>
              <a:rPr lang="ru-RU" dirty="0" err="1" smtClean="0"/>
              <a:t>зависимост</a:t>
            </a:r>
            <a:r>
              <a:rPr lang="ru-RU" dirty="0" smtClean="0"/>
              <a:t> от </a:t>
            </a:r>
            <a:r>
              <a:rPr lang="ru-RU" dirty="0" err="1" smtClean="0"/>
              <a:t>темата</a:t>
            </a:r>
            <a:r>
              <a:rPr lang="ru-RU" dirty="0" smtClean="0"/>
              <a:t> по </a:t>
            </a:r>
            <a:r>
              <a:rPr lang="ru-RU" dirty="0" err="1" smtClean="0"/>
              <a:t>която</a:t>
            </a:r>
            <a:r>
              <a:rPr lang="ru-RU" dirty="0" smtClean="0"/>
              <a:t> </a:t>
            </a:r>
            <a:r>
              <a:rPr lang="ru-RU" dirty="0" err="1" smtClean="0"/>
              <a:t>ще</a:t>
            </a:r>
            <a:r>
              <a:rPr lang="ru-RU" baseline="0" dirty="0" smtClean="0"/>
              <a:t> се </a:t>
            </a:r>
            <a:r>
              <a:rPr lang="ru-RU" baseline="0" dirty="0" err="1" smtClean="0"/>
              <a:t>работи</a:t>
            </a:r>
            <a:r>
              <a:rPr lang="ru-RU" baseline="0" dirty="0" smtClean="0"/>
              <a:t>, </a:t>
            </a:r>
            <a:r>
              <a:rPr lang="ru-RU" baseline="0" dirty="0" err="1" smtClean="0"/>
              <a:t>учениците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имат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предварително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зададено</a:t>
            </a:r>
            <a:r>
              <a:rPr lang="ru-RU" baseline="0" dirty="0" smtClean="0"/>
              <a:t> задание или задача за </a:t>
            </a:r>
            <a:r>
              <a:rPr lang="ru-RU" baseline="0" dirty="0" err="1" smtClean="0"/>
              <a:t>домашна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работа.Всеки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път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експерименталната</a:t>
            </a:r>
            <a:r>
              <a:rPr lang="ru-RU" baseline="0" dirty="0" smtClean="0"/>
              <a:t> им работа е </a:t>
            </a:r>
            <a:r>
              <a:rPr lang="ru-RU" baseline="0" dirty="0" err="1" smtClean="0"/>
              <a:t>свързана</a:t>
            </a:r>
            <a:r>
              <a:rPr lang="ru-RU" baseline="0" dirty="0" smtClean="0"/>
              <a:t> с </a:t>
            </a:r>
            <a:r>
              <a:rPr lang="ru-RU" baseline="0" dirty="0" err="1" smtClean="0"/>
              <a:t>изълнението</a:t>
            </a:r>
            <a:r>
              <a:rPr lang="ru-RU" baseline="0" dirty="0" smtClean="0"/>
              <a:t> на 2 </a:t>
            </a:r>
            <a:r>
              <a:rPr lang="ru-RU" baseline="0" dirty="0" err="1" smtClean="0"/>
              <a:t>експериментални</a:t>
            </a:r>
            <a:r>
              <a:rPr lang="ru-RU" baseline="0" dirty="0" smtClean="0"/>
              <a:t> задачи и </a:t>
            </a:r>
            <a:r>
              <a:rPr lang="ru-RU" baseline="0" dirty="0" err="1" smtClean="0"/>
              <a:t>решението</a:t>
            </a:r>
            <a:r>
              <a:rPr lang="ru-RU" baseline="0" dirty="0" smtClean="0"/>
              <a:t> на задача, </a:t>
            </a:r>
            <a:r>
              <a:rPr lang="ru-RU" baseline="0" dirty="0" err="1" smtClean="0"/>
              <a:t>свързана</a:t>
            </a:r>
            <a:r>
              <a:rPr lang="ru-RU" baseline="0" dirty="0" smtClean="0"/>
              <a:t> с </a:t>
            </a:r>
            <a:r>
              <a:rPr lang="ru-RU" baseline="0" dirty="0" err="1" smtClean="0"/>
              <a:t>формирането</a:t>
            </a:r>
            <a:r>
              <a:rPr lang="ru-RU" baseline="0" dirty="0" smtClean="0"/>
              <a:t> и </a:t>
            </a:r>
            <a:r>
              <a:rPr lang="ru-RU" baseline="0" dirty="0" err="1" smtClean="0"/>
              <a:t>развитието</a:t>
            </a:r>
            <a:r>
              <a:rPr lang="ru-RU" baseline="0" dirty="0" smtClean="0"/>
              <a:t> на </a:t>
            </a:r>
            <a:r>
              <a:rPr lang="ru-RU" baseline="0" dirty="0" err="1" smtClean="0"/>
              <a:t>прирдонаучната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грамотност</a:t>
            </a:r>
            <a:r>
              <a:rPr lang="ru-RU" baseline="0" dirty="0" smtClean="0"/>
              <a:t>. </a:t>
            </a:r>
            <a:r>
              <a:rPr lang="ru-RU" dirty="0" smtClean="0"/>
              <a:t>  </a:t>
            </a:r>
            <a:r>
              <a:rPr lang="ru-RU" dirty="0" err="1" smtClean="0"/>
              <a:t>Още</a:t>
            </a:r>
            <a:r>
              <a:rPr lang="ru-RU" dirty="0" smtClean="0"/>
              <a:t> в </a:t>
            </a:r>
            <a:r>
              <a:rPr lang="ru-RU" dirty="0" err="1" smtClean="0"/>
              <a:t>началото</a:t>
            </a:r>
            <a:r>
              <a:rPr lang="ru-RU" dirty="0" smtClean="0"/>
              <a:t> на срока те </a:t>
            </a:r>
            <a:r>
              <a:rPr lang="ru-RU" dirty="0" err="1" smtClean="0"/>
              <a:t>получават</a:t>
            </a:r>
            <a:r>
              <a:rPr lang="ru-RU" dirty="0" smtClean="0"/>
              <a:t> </a:t>
            </a:r>
            <a:r>
              <a:rPr lang="ru-RU" dirty="0" err="1" smtClean="0"/>
              <a:t>подробни</a:t>
            </a:r>
            <a:r>
              <a:rPr lang="ru-RU" dirty="0" smtClean="0"/>
              <a:t> указания за </a:t>
            </a:r>
            <a:r>
              <a:rPr lang="ru-RU" dirty="0" err="1" smtClean="0"/>
              <a:t>това</a:t>
            </a:r>
            <a:r>
              <a:rPr lang="ru-RU" dirty="0" smtClean="0"/>
              <a:t> по </a:t>
            </a:r>
            <a:r>
              <a:rPr lang="ru-RU" dirty="0" err="1" smtClean="0"/>
              <a:t>какъв</a:t>
            </a:r>
            <a:r>
              <a:rPr lang="ru-RU" dirty="0" smtClean="0"/>
              <a:t> начин да си </a:t>
            </a:r>
            <a:r>
              <a:rPr lang="ru-RU" dirty="0" err="1" smtClean="0"/>
              <a:t>партнират</a:t>
            </a:r>
            <a:r>
              <a:rPr lang="ru-RU" dirty="0" smtClean="0"/>
              <a:t>, как да </a:t>
            </a:r>
            <a:r>
              <a:rPr lang="ru-RU" dirty="0" err="1" smtClean="0"/>
              <a:t>разпределят</a:t>
            </a:r>
            <a:r>
              <a:rPr lang="ru-RU" dirty="0" smtClean="0"/>
              <a:t> </a:t>
            </a:r>
            <a:r>
              <a:rPr lang="ru-RU" dirty="0" err="1" smtClean="0"/>
              <a:t>задълженията</a:t>
            </a:r>
            <a:r>
              <a:rPr lang="ru-RU" dirty="0" smtClean="0"/>
              <a:t> в отбора и как да </a:t>
            </a:r>
            <a:r>
              <a:rPr lang="ru-RU" dirty="0" err="1" smtClean="0"/>
              <a:t>са</a:t>
            </a:r>
            <a:r>
              <a:rPr lang="ru-RU" dirty="0" smtClean="0"/>
              <a:t> </a:t>
            </a:r>
            <a:r>
              <a:rPr lang="ru-RU" dirty="0" err="1" smtClean="0"/>
              <a:t>максимално</a:t>
            </a:r>
            <a:r>
              <a:rPr lang="ru-RU" dirty="0" smtClean="0"/>
              <a:t> </a:t>
            </a:r>
            <a:r>
              <a:rPr lang="ru-RU" dirty="0" err="1" smtClean="0"/>
              <a:t>ефективни</a:t>
            </a:r>
            <a:r>
              <a:rPr lang="ru-RU" dirty="0" smtClean="0"/>
              <a:t> в </a:t>
            </a:r>
            <a:r>
              <a:rPr lang="ru-RU" dirty="0" err="1" smtClean="0"/>
              <a:t>решаването</a:t>
            </a:r>
            <a:r>
              <a:rPr lang="ru-RU" dirty="0" smtClean="0"/>
              <a:t> на </a:t>
            </a:r>
            <a:r>
              <a:rPr lang="ru-RU" dirty="0" err="1" smtClean="0"/>
              <a:t>проблемите</a:t>
            </a:r>
            <a:r>
              <a:rPr lang="ru-RU" dirty="0" smtClean="0"/>
              <a:t>. </a:t>
            </a:r>
            <a:endParaRPr lang="en-US" dirty="0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49F947-8141-43A5-9692-96AB6F3DF3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331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лавка на секция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F4EADAE7-4819-4CA2-BCA8-0F7C60E0E0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xmlns="" id="{E6F54442-47BC-4412-A38C-49EB34A3FC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bg-BG"/>
              <a:t>Щракнете, за да редактирате стила на подзаглавието в образеца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xmlns="" id="{C6EEF0FB-EB27-484C-9F21-48FCA9E95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xmlns="" id="{0EDC1683-E2B3-486B-8E12-B453FF910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xmlns="" id="{562E9374-903D-4912-B4B7-617440B89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5128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5FCC0BFA-46F6-4C59-99B3-47FA5E2BA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CC534034-7D43-4773-8877-5105B5EC08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xmlns="" id="{6FF73429-3E3C-4D24-9C06-351297C1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xmlns="" id="{66CE2F07-C1E4-44BF-B7DB-1CBE0FBB2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xmlns="" id="{42665B95-E179-4040-A817-517E6AC3A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7365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разд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299BBAE5-1A1A-4D3E-9D61-BC264580E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xmlns="" id="{454321BB-E2C1-4135-A486-08552290E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xmlns="" id="{9C30699F-5038-46FD-8412-DB582DB9E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xmlns="" id="{3D58F054-BF5B-4912-8EA4-9DD89BBD6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xmlns="" id="{136F94E6-D7FD-4E57-AEAF-7346E5274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8618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B51313DD-0409-4954-A2B6-407CB830E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24F36042-D29A-431D-A930-3779A4097A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xmlns="" id="{FF06FCDD-3D14-421F-AF27-A8DA4A025E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5" name="Контейнер за дата 4">
            <a:extLst>
              <a:ext uri="{FF2B5EF4-FFF2-40B4-BE49-F238E27FC236}">
                <a16:creationId xmlns:a16="http://schemas.microsoft.com/office/drawing/2014/main" xmlns="" id="{F664ACEF-38BB-41C8-8A36-2E01D32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Контейнер за долния колонтитул 5">
            <a:extLst>
              <a:ext uri="{FF2B5EF4-FFF2-40B4-BE49-F238E27FC236}">
                <a16:creationId xmlns:a16="http://schemas.microsoft.com/office/drawing/2014/main" xmlns="" id="{572D5E7E-7655-4AE4-AAF4-B411DB09E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Контейнер за номер на слайда 6">
            <a:extLst>
              <a:ext uri="{FF2B5EF4-FFF2-40B4-BE49-F238E27FC236}">
                <a16:creationId xmlns:a16="http://schemas.microsoft.com/office/drawing/2014/main" xmlns="" id="{A2C89DA5-9C6C-46C4-88A1-54E805D43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24519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9275DE16-EB89-45D6-87B9-448C52976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xmlns="" id="{AC655D1C-5019-4C95-B63C-847F272468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4" name="Контейнер за съдържание 3">
            <a:extLst>
              <a:ext uri="{FF2B5EF4-FFF2-40B4-BE49-F238E27FC236}">
                <a16:creationId xmlns:a16="http://schemas.microsoft.com/office/drawing/2014/main" xmlns="" id="{87235567-A7A7-4766-B7C0-350199D17B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5" name="Текстов контейнер 4">
            <a:extLst>
              <a:ext uri="{FF2B5EF4-FFF2-40B4-BE49-F238E27FC236}">
                <a16:creationId xmlns:a16="http://schemas.microsoft.com/office/drawing/2014/main" xmlns="" id="{F47C3318-34E2-4A18-A65C-16729CD4F2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6" name="Контейнер за съдържание 5">
            <a:extLst>
              <a:ext uri="{FF2B5EF4-FFF2-40B4-BE49-F238E27FC236}">
                <a16:creationId xmlns:a16="http://schemas.microsoft.com/office/drawing/2014/main" xmlns="" id="{248E411B-92C6-4EDA-BE91-FE9290B8B4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7" name="Контейнер за дата 6">
            <a:extLst>
              <a:ext uri="{FF2B5EF4-FFF2-40B4-BE49-F238E27FC236}">
                <a16:creationId xmlns:a16="http://schemas.microsoft.com/office/drawing/2014/main" xmlns="" id="{7BE2A31A-6DCE-460A-A6D9-5B391659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Контейнер за долния колонтитул 7">
            <a:extLst>
              <a:ext uri="{FF2B5EF4-FFF2-40B4-BE49-F238E27FC236}">
                <a16:creationId xmlns:a16="http://schemas.microsoft.com/office/drawing/2014/main" xmlns="" id="{B609F5A4-171D-47CC-81BB-68A0B6327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Контейнер за номер на слайда 8">
            <a:extLst>
              <a:ext uri="{FF2B5EF4-FFF2-40B4-BE49-F238E27FC236}">
                <a16:creationId xmlns:a16="http://schemas.microsoft.com/office/drawing/2014/main" xmlns="" id="{3BEF6734-88D0-4A98-B41A-E5B7BF6B7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079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A19276C3-78AB-4E78-BD02-CC45564C0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дата 2">
            <a:extLst>
              <a:ext uri="{FF2B5EF4-FFF2-40B4-BE49-F238E27FC236}">
                <a16:creationId xmlns:a16="http://schemas.microsoft.com/office/drawing/2014/main" xmlns="" id="{153A5915-BAB8-48FA-B23B-D121EA34A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Контейнер за долния колонтитул 3">
            <a:extLst>
              <a:ext uri="{FF2B5EF4-FFF2-40B4-BE49-F238E27FC236}">
                <a16:creationId xmlns:a16="http://schemas.microsoft.com/office/drawing/2014/main" xmlns="" id="{507FB1F4-1487-4280-A525-82DA8356A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Контейнер за номер на слайда 4">
            <a:extLst>
              <a:ext uri="{FF2B5EF4-FFF2-40B4-BE49-F238E27FC236}">
                <a16:creationId xmlns:a16="http://schemas.microsoft.com/office/drawing/2014/main" xmlns="" id="{062C736F-D895-492A-B22D-EC3712061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75294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>
            <a:extLst>
              <a:ext uri="{FF2B5EF4-FFF2-40B4-BE49-F238E27FC236}">
                <a16:creationId xmlns:a16="http://schemas.microsoft.com/office/drawing/2014/main" xmlns="" id="{14F627A2-91D0-4AE9-A466-F8C93569C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Контейнер за долния колонтитул 2">
            <a:extLst>
              <a:ext uri="{FF2B5EF4-FFF2-40B4-BE49-F238E27FC236}">
                <a16:creationId xmlns:a16="http://schemas.microsoft.com/office/drawing/2014/main" xmlns="" id="{45654921-1655-4B6D-ABB2-09C9D5A50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Контейнер за номер на слайда 3">
            <a:extLst>
              <a:ext uri="{FF2B5EF4-FFF2-40B4-BE49-F238E27FC236}">
                <a16:creationId xmlns:a16="http://schemas.microsoft.com/office/drawing/2014/main" xmlns="" id="{FBC8E01C-68A2-47FA-A852-C992DE999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83460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184D6E02-E303-452F-8B77-0A955AD7A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xmlns="" id="{86A21063-E6AF-43BF-A49B-E801077FD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Текстов контейнер 3">
            <a:extLst>
              <a:ext uri="{FF2B5EF4-FFF2-40B4-BE49-F238E27FC236}">
                <a16:creationId xmlns:a16="http://schemas.microsoft.com/office/drawing/2014/main" xmlns="" id="{F4CD752F-5495-4854-B1B2-61F65BD215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5" name="Контейнер за дата 4">
            <a:extLst>
              <a:ext uri="{FF2B5EF4-FFF2-40B4-BE49-F238E27FC236}">
                <a16:creationId xmlns:a16="http://schemas.microsoft.com/office/drawing/2014/main" xmlns="" id="{5971721B-A7C7-4CEF-AD8F-650DCDFED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Контейнер за долния колонтитул 5">
            <a:extLst>
              <a:ext uri="{FF2B5EF4-FFF2-40B4-BE49-F238E27FC236}">
                <a16:creationId xmlns:a16="http://schemas.microsoft.com/office/drawing/2014/main" xmlns="" id="{93646BAD-0449-4DBF-AE21-C4FB29639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Контейнер за номер на слайда 6">
            <a:extLst>
              <a:ext uri="{FF2B5EF4-FFF2-40B4-BE49-F238E27FC236}">
                <a16:creationId xmlns:a16="http://schemas.microsoft.com/office/drawing/2014/main" xmlns="" id="{E813EC5C-E9E0-429F-AEAB-7D38E9BEA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0864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17F8BE49-9A4F-434C-8D62-9CBE2AE75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картина 2">
            <a:extLst>
              <a:ext uri="{FF2B5EF4-FFF2-40B4-BE49-F238E27FC236}">
                <a16:creationId xmlns:a16="http://schemas.microsoft.com/office/drawing/2014/main" xmlns="" id="{60EFCEDB-9A5A-45EE-86B3-D6260FD125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Текстов контейнер 3">
            <a:extLst>
              <a:ext uri="{FF2B5EF4-FFF2-40B4-BE49-F238E27FC236}">
                <a16:creationId xmlns:a16="http://schemas.microsoft.com/office/drawing/2014/main" xmlns="" id="{D1E42586-54E6-422C-858F-27706A82E2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/>
              <a:t>Редактиране на стиловете на текста в образеца</a:t>
            </a:r>
          </a:p>
        </p:txBody>
      </p:sp>
      <p:sp>
        <p:nvSpPr>
          <p:cNvPr id="5" name="Контейнер за дата 4">
            <a:extLst>
              <a:ext uri="{FF2B5EF4-FFF2-40B4-BE49-F238E27FC236}">
                <a16:creationId xmlns:a16="http://schemas.microsoft.com/office/drawing/2014/main" xmlns="" id="{4E24ADC1-62FD-444B-A00A-006DDE5CD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Контейнер за долния колонтитул 5">
            <a:extLst>
              <a:ext uri="{FF2B5EF4-FFF2-40B4-BE49-F238E27FC236}">
                <a16:creationId xmlns:a16="http://schemas.microsoft.com/office/drawing/2014/main" xmlns="" id="{5E110917-4DCC-4DD1-AAF9-35C95603A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Контейнер за номер на слайда 6">
            <a:extLst>
              <a:ext uri="{FF2B5EF4-FFF2-40B4-BE49-F238E27FC236}">
                <a16:creationId xmlns:a16="http://schemas.microsoft.com/office/drawing/2014/main" xmlns="" id="{6D891DB2-EA3F-4DBB-BB25-AC7C46EFE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89207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xmlns="" id="{B30AB9D3-2C5A-4589-8528-D19BA401D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вертикален текст 2">
            <a:extLst>
              <a:ext uri="{FF2B5EF4-FFF2-40B4-BE49-F238E27FC236}">
                <a16:creationId xmlns:a16="http://schemas.microsoft.com/office/drawing/2014/main" xmlns="" id="{B6F255FA-20E0-428A-80BE-72857660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xmlns="" id="{AD706BCE-530E-4FA0-9674-0289176C4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xmlns="" id="{1A03F654-ADBE-4F9C-90A0-16C246567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xmlns="" id="{BADCB973-C908-4CEB-933B-19134F64C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271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>
            <a:extLst>
              <a:ext uri="{FF2B5EF4-FFF2-40B4-BE49-F238E27FC236}">
                <a16:creationId xmlns:a16="http://schemas.microsoft.com/office/drawing/2014/main" xmlns="" id="{7F2A4A63-1257-48D1-8222-9EA6A46B8B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Контейнер за вертикален текст 2">
            <a:extLst>
              <a:ext uri="{FF2B5EF4-FFF2-40B4-BE49-F238E27FC236}">
                <a16:creationId xmlns:a16="http://schemas.microsoft.com/office/drawing/2014/main" xmlns="" id="{847EE4EF-B81B-417D-B971-F71C84DC5F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xmlns="" id="{8304E84A-9B33-4451-84D4-AC5E0FF91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xmlns="" id="{B3E75D8D-A872-471C-B4E1-70B48CF41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xmlns="" id="{E7E1E62F-00F9-4AA6-956C-F76412C27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3247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>
            <a:extLst>
              <a:ext uri="{FF2B5EF4-FFF2-40B4-BE49-F238E27FC236}">
                <a16:creationId xmlns:a16="http://schemas.microsoft.com/office/drawing/2014/main" xmlns="" id="{FE2EB666-5FB8-4781-80FF-64212D952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/>
              <a:t>Редакт. стил загл. образец</a:t>
            </a:r>
          </a:p>
        </p:txBody>
      </p:sp>
      <p:sp>
        <p:nvSpPr>
          <p:cNvPr id="3" name="Текстов контейнер 2">
            <a:extLst>
              <a:ext uri="{FF2B5EF4-FFF2-40B4-BE49-F238E27FC236}">
                <a16:creationId xmlns:a16="http://schemas.microsoft.com/office/drawing/2014/main" xmlns="" id="{656B84CC-6ED6-46F9-89CC-1D7B67B15B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/>
              <a:t>Редактиране на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4" name="Контейнер за дата 3">
            <a:extLst>
              <a:ext uri="{FF2B5EF4-FFF2-40B4-BE49-F238E27FC236}">
                <a16:creationId xmlns:a16="http://schemas.microsoft.com/office/drawing/2014/main" xmlns="" id="{23B27DEB-7CC6-4DD9-AF02-2DFEAF8847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089863-129F-49FE-8158-1DB40A7C8D65}" type="datetimeFigureOut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14.11.2019 г.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Контейнер за долния колонтитул 4">
            <a:extLst>
              <a:ext uri="{FF2B5EF4-FFF2-40B4-BE49-F238E27FC236}">
                <a16:creationId xmlns:a16="http://schemas.microsoft.com/office/drawing/2014/main" xmlns="" id="{A235BEE6-5A17-4F27-953B-DB622639A8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Контейнер за номер на слайда 5">
            <a:extLst>
              <a:ext uri="{FF2B5EF4-FFF2-40B4-BE49-F238E27FC236}">
                <a16:creationId xmlns:a16="http://schemas.microsoft.com/office/drawing/2014/main" xmlns="" id="{360786E6-A982-4D92-B2EC-711DEF4590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E53C30-B62C-4117-9388-C8594660E12B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6559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28.png"/><Relationship Id="rId10" Type="http://schemas.openxmlformats.org/officeDocument/2006/relationships/image" Target="../media/image31.jpg"/><Relationship Id="rId4" Type="http://schemas.openxmlformats.org/officeDocument/2006/relationships/image" Target="../media/image27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1075628" y="2313723"/>
            <a:ext cx="936931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Химичният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</a:t>
            </a: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експеримент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- метод, средство и условие за </a:t>
            </a: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формирането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на </a:t>
            </a: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природонаучната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</a:t>
            </a: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грамотност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в </a:t>
            </a: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учениците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по предмета Химия и </a:t>
            </a: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опазване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на </a:t>
            </a:r>
            <a:r>
              <a:rPr kumimoji="0" lang="ru-RU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околната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 среда</a:t>
            </a:r>
          </a:p>
        </p:txBody>
      </p:sp>
      <p:sp>
        <p:nvSpPr>
          <p:cNvPr id="9" name="Правоъгълник 8"/>
          <p:cNvSpPr/>
          <p:nvPr/>
        </p:nvSpPr>
        <p:spPr>
          <a:xfrm>
            <a:off x="1045028" y="4998073"/>
            <a:ext cx="7932717" cy="1116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Ръководител: проф. </a:t>
            </a:r>
            <a:r>
              <a:rPr kumimoji="0" lang="bg-BG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д-р 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Силвия Тодорова 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Координатор: </a:t>
            </a:r>
            <a:r>
              <a:rPr lang="ru-RU" sz="2800" b="1" i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л.ас. 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д-р 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Петя Петрова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94" y="2313723"/>
            <a:ext cx="1120115" cy="1406744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837489" y="261267"/>
            <a:ext cx="10075934" cy="1276289"/>
            <a:chOff x="837489" y="261267"/>
            <a:chExt cx="10075934" cy="127628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/>
            <a:srcRect t="16060" b="22763"/>
            <a:stretch/>
          </p:blipFill>
          <p:spPr>
            <a:xfrm>
              <a:off x="5603809" y="284357"/>
              <a:ext cx="2578879" cy="1180513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899893" y="261267"/>
              <a:ext cx="2165512" cy="118329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2104" y="486888"/>
              <a:ext cx="2541319" cy="80444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37489" y="299306"/>
              <a:ext cx="1524000" cy="1238250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/>
        </p:nvSpPr>
        <p:spPr>
          <a:xfrm>
            <a:off x="723950" y="1291335"/>
            <a:ext cx="175107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1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ИНСТИТУТ ПО КАТАЛИЗ</a:t>
            </a:r>
          </a:p>
        </p:txBody>
      </p:sp>
    </p:spTree>
    <p:extLst>
      <p:ext uri="{BB962C8B-B14F-4D97-AF65-F5344CB8AC3E}">
        <p14:creationId xmlns:p14="http://schemas.microsoft.com/office/powerpoint/2010/main" val="56409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671374" y="1660139"/>
            <a:ext cx="9601200" cy="1485900"/>
          </a:xfrm>
        </p:spPr>
        <p:txBody>
          <a:bodyPr/>
          <a:lstStyle/>
          <a:p>
            <a:pPr algn="ctr"/>
            <a:r>
              <a:rPr lang="bg-BG" dirty="0" smtClean="0"/>
              <a:t>Съдържание по темата</a:t>
            </a:r>
            <a:endParaRPr lang="en-US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201784" y="2369685"/>
            <a:ext cx="10540380" cy="3581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 smtClean="0"/>
              <a:t>ЦЕЛ</a:t>
            </a:r>
            <a:endParaRPr lang="ru-RU" sz="2400" b="1" dirty="0" smtClean="0"/>
          </a:p>
          <a:p>
            <a:pPr marL="0" indent="0" algn="just">
              <a:buNone/>
            </a:pPr>
            <a:r>
              <a:rPr lang="ru-RU" sz="2400" b="1" dirty="0"/>
              <a:t>РАЗВИТИЕТО НА ЕКСПЕРИМЕНТАЛНАТА ДЕЙНОСТ В ОБРАЗОВАНИЕТО ЧРЕЗ </a:t>
            </a:r>
            <a:r>
              <a:rPr lang="ru-RU" sz="2400" b="1" dirty="0" smtClean="0"/>
              <a:t>НАУКА</a:t>
            </a:r>
          </a:p>
          <a:p>
            <a:pPr marL="0" indent="0" algn="just">
              <a:buNone/>
            </a:pPr>
            <a:r>
              <a:rPr lang="ru-RU" sz="2400" b="1" dirty="0" smtClean="0"/>
              <a:t>РОЛЯТА </a:t>
            </a:r>
            <a:r>
              <a:rPr lang="ru-RU" sz="2400" b="1" dirty="0"/>
              <a:t>НА ЕКСПЕРИМЕНТАЛНАТА ДЕЙНОСТ ЗА ПОДПОМАГАНЕ ФОРМИРАНЕТО И РАЗВИТИЕТО НА ПРИРОДОНАУЧНА ГРАМОТНОСТ </a:t>
            </a:r>
            <a:endParaRPr lang="en-US" sz="2400" b="1" dirty="0" smtClean="0"/>
          </a:p>
          <a:p>
            <a:pPr marL="0" indent="0" algn="just">
              <a:buNone/>
            </a:pPr>
            <a:r>
              <a:rPr lang="bg-BG" sz="2400" b="1" dirty="0" smtClean="0"/>
              <a:t>ЗАЛОЖЕНИ </a:t>
            </a:r>
            <a:r>
              <a:rPr lang="bg-BG" sz="2400" b="1" dirty="0"/>
              <a:t>ДЕЙНОСТИ </a:t>
            </a:r>
            <a:endParaRPr lang="en-US" sz="2400" b="1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3193" y="103004"/>
            <a:ext cx="10077561" cy="127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08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346319" y="765200"/>
            <a:ext cx="9601200" cy="1485900"/>
          </a:xfrm>
        </p:spPr>
        <p:txBody>
          <a:bodyPr>
            <a:noAutofit/>
          </a:bodyPr>
          <a:lstStyle/>
          <a:p>
            <a:pPr algn="ctr"/>
            <a:r>
              <a:rPr lang="ru-RU" sz="3600" dirty="0"/>
              <a:t>МНЕНИЕТО НА УЧЕНИЦИТЕ ЗА РОЛЯТА НА ХИМИЧНИЯ ЕКСПЕРИМЕНТ </a:t>
            </a:r>
            <a:br>
              <a:rPr lang="ru-RU" sz="3600" dirty="0"/>
            </a:br>
            <a:endParaRPr lang="en-US" sz="3600" dirty="0"/>
          </a:p>
        </p:txBody>
      </p:sp>
      <p:sp>
        <p:nvSpPr>
          <p:cNvPr id="24" name="Правоъгълник 23"/>
          <p:cNvSpPr/>
          <p:nvPr/>
        </p:nvSpPr>
        <p:spPr>
          <a:xfrm>
            <a:off x="978125" y="1804513"/>
            <a:ext cx="4083734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bg-BG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Колко често </a:t>
            </a:r>
            <a:r>
              <a:rPr lang="bg-BG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проведохте </a:t>
            </a:r>
            <a:r>
              <a:rPr lang="bg-BG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химични експерименти при обучението ви по ХООС в училище?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съм имал/а 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един път през годината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един път всеки учебен срок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няколко пъти всеки срок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Правоъгълник 25"/>
          <p:cNvSpPr/>
          <p:nvPr/>
        </p:nvSpPr>
        <p:spPr>
          <a:xfrm>
            <a:off x="6290610" y="1804513"/>
            <a:ext cx="4386098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bg-BG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Считате </a:t>
            </a:r>
            <a:r>
              <a:rPr lang="bg-BG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ли, че експерименталните дейности по ХООС ви насърчават и мотивират да постигате по-добри резултати в учебната дейност?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по-скоро не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по-скоро да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</a:rPr>
              <a:t> да</a:t>
            </a:r>
            <a:r>
              <a:rPr lang="en-US" dirty="0"/>
              <a:t> 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Правоъгълник 26"/>
          <p:cNvSpPr/>
          <p:nvPr/>
        </p:nvSpPr>
        <p:spPr>
          <a:xfrm>
            <a:off x="978125" y="4267751"/>
            <a:ext cx="3837587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предпочитате да извършвате своите експериментални задачи?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самостоятелно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отбор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намирам смисъл в експерименталните задачи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желая да изпълнявам химични експерименти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Правоъгълник 27"/>
          <p:cNvSpPr/>
          <p:nvPr/>
        </p:nvSpPr>
        <p:spPr>
          <a:xfrm>
            <a:off x="6290612" y="4415932"/>
            <a:ext cx="4124840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Желаете ли да правите химични експерименти през следващата учебна година?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по-скоро не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по-скоро да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bg-BG" dirty="0"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☐</a:t>
            </a:r>
            <a:r>
              <a:rPr lang="bg-B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да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6226" y="61501"/>
            <a:ext cx="4535817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20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651979" y="443050"/>
            <a:ext cx="2443941" cy="94353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ru-RU" sz="5400" b="1" i="1" dirty="0" smtClean="0">
              <a:solidFill>
                <a:schemeClr val="bg2">
                  <a:lumMod val="25000"/>
                </a:schemeClr>
              </a:solidFill>
              <a:latin typeface="Franklin Gothic Book" panose="020B0503020102020204" pitchFamily="34" charset="0"/>
            </a:endParaRPr>
          </a:p>
          <a:p>
            <a:pPr marL="0" indent="0" algn="just">
              <a:buNone/>
            </a:pPr>
            <a:r>
              <a:rPr lang="ru-RU" sz="5400" dirty="0" smtClean="0"/>
              <a:t>ЦЕЛ</a:t>
            </a:r>
            <a:endParaRPr lang="ru-RU" sz="5400" dirty="0" smtClean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829" y="216895"/>
            <a:ext cx="9860243" cy="98048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07522" y="2033328"/>
            <a:ext cx="1107967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cs typeface="Aharoni" panose="02010803020104030203" pitchFamily="2" charset="-79"/>
              </a:rPr>
              <a:t>да </a:t>
            </a:r>
            <a:r>
              <a:rPr lang="ru-RU" sz="2400" dirty="0" smtClean="0">
                <a:cs typeface="Aharoni" panose="02010803020104030203" pitchFamily="2" charset="-79"/>
              </a:rPr>
              <a:t>стимулира</a:t>
            </a:r>
          </a:p>
          <a:p>
            <a:endParaRPr lang="ru-RU" sz="2400" dirty="0" smtClean="0">
              <a:cs typeface="Aharoni" panose="02010803020104030203" pitchFamily="2" charset="-79"/>
            </a:endParaRPr>
          </a:p>
          <a:p>
            <a:r>
              <a:rPr lang="ru-RU" sz="2400" dirty="0" smtClean="0">
                <a:cs typeface="Aharoni" panose="02010803020104030203" pitchFamily="2" charset="-79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>
                <a:cs typeface="Aharoni" panose="02010803020104030203" pitchFamily="2" charset="-79"/>
              </a:rPr>
              <a:t>популяризира </a:t>
            </a:r>
          </a:p>
          <a:p>
            <a:endParaRPr lang="ru-RU" sz="2400" dirty="0" smtClean="0">
              <a:cs typeface="Aharoni" panose="02010803020104030203" pitchFamily="2" charset="-79"/>
            </a:endParaRPr>
          </a:p>
          <a:p>
            <a:endParaRPr lang="ru-RU" sz="2400" dirty="0" smtClean="0">
              <a:cs typeface="Aharoni" panose="02010803020104030203" pitchFamily="2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>
                <a:cs typeface="Aharoni" panose="02010803020104030203" pitchFamily="2" charset="-79"/>
              </a:rPr>
              <a:t>усъвършенства </a:t>
            </a:r>
            <a:r>
              <a:rPr lang="ru-RU" sz="2400" dirty="0">
                <a:cs typeface="Aharoni" panose="02010803020104030203" pitchFamily="2" charset="-79"/>
              </a:rPr>
              <a:t>изучаването на химията в курса на средно </a:t>
            </a:r>
            <a:r>
              <a:rPr lang="ru-RU" sz="2400" dirty="0" smtClean="0">
                <a:cs typeface="Aharoni" panose="02010803020104030203" pitchFamily="2" charset="-79"/>
              </a:rPr>
              <a:t>образование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 smtClean="0">
              <a:cs typeface="Aharoni" panose="02010803020104030203" pitchFamily="2" charset="-79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>
                <a:cs typeface="Aharoni" panose="02010803020104030203" pitchFamily="2" charset="-79"/>
              </a:rPr>
              <a:t>докаже </a:t>
            </a:r>
            <a:r>
              <a:rPr lang="ru-RU" sz="2400" dirty="0">
                <a:cs typeface="Aharoni" panose="02010803020104030203" pitchFamily="2" charset="-79"/>
              </a:rPr>
              <a:t>положителната роля на химичния експеримент, който може да се използва като метод, средство и условие за формирането на природонаучната грамотност от учениците по предмета „Химия и опазване на околната среда“.</a:t>
            </a:r>
            <a:endParaRPr lang="bg-BG" sz="2400" dirty="0">
              <a:cs typeface="Aharoni" panose="02010803020104030203" pitchFamily="2" charset="-79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575" y="2222529"/>
            <a:ext cx="2536735" cy="19036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036" y="2222529"/>
            <a:ext cx="2649552" cy="19882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544" y="2222529"/>
            <a:ext cx="2854562" cy="190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92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287383" y="731520"/>
            <a:ext cx="11730446" cy="14859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РАЗВИТИЕТО </a:t>
            </a:r>
            <a:r>
              <a:rPr lang="ru-RU" sz="3200" dirty="0"/>
              <a:t>НА ЕКСПЕРИМЕНТАЛНАТА ДЕЙНОСТ В </a:t>
            </a:r>
            <a:r>
              <a:rPr lang="ru-RU" sz="3200" dirty="0" smtClean="0"/>
              <a:t>ОБРАЗОВАНИЕТО ЧРЕЗ НАУКА</a:t>
            </a:r>
            <a:endParaRPr lang="en-US" sz="3200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349932" y="1809283"/>
            <a:ext cx="7027818" cy="3581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err="1" smtClean="0"/>
              <a:t>Химичният</a:t>
            </a:r>
            <a:r>
              <a:rPr lang="ru-RU" sz="2800" dirty="0" smtClean="0"/>
              <a:t> </a:t>
            </a:r>
            <a:r>
              <a:rPr lang="ru-RU" sz="2800" dirty="0" err="1"/>
              <a:t>експеримент</a:t>
            </a:r>
            <a:r>
              <a:rPr lang="ru-RU" sz="2800" dirty="0"/>
              <a:t> - </a:t>
            </a:r>
            <a:r>
              <a:rPr lang="ru-RU" sz="2800" b="1" dirty="0"/>
              <a:t>метод за </a:t>
            </a:r>
            <a:r>
              <a:rPr lang="ru-RU" sz="2800" b="1" dirty="0" err="1"/>
              <a:t>формиране</a:t>
            </a:r>
            <a:r>
              <a:rPr lang="ru-RU" sz="2800" b="1" dirty="0"/>
              <a:t> на </a:t>
            </a:r>
            <a:r>
              <a:rPr lang="ru-RU" sz="2800" b="1" dirty="0" err="1"/>
              <a:t>природонаучна</a:t>
            </a:r>
            <a:r>
              <a:rPr lang="ru-RU" sz="2800" b="1" dirty="0"/>
              <a:t> </a:t>
            </a:r>
            <a:r>
              <a:rPr lang="ru-RU" sz="2800" b="1" dirty="0" err="1" smtClean="0"/>
              <a:t>грамотност</a:t>
            </a:r>
            <a:r>
              <a:rPr lang="ru-RU" sz="2800" b="1" dirty="0" smtClean="0"/>
              <a:t>, </a:t>
            </a:r>
            <a:r>
              <a:rPr lang="ru-RU" sz="2800" dirty="0"/>
              <a:t>чрез </a:t>
            </a:r>
            <a:r>
              <a:rPr lang="ru-RU" sz="2800" dirty="0" err="1"/>
              <a:t>който</a:t>
            </a:r>
            <a:r>
              <a:rPr lang="ru-RU" sz="2800" dirty="0"/>
              <a:t>, </a:t>
            </a:r>
            <a:r>
              <a:rPr lang="ru-RU" sz="2800" dirty="0" err="1"/>
              <a:t>учениците</a:t>
            </a:r>
            <a:r>
              <a:rPr lang="ru-RU" sz="2800" dirty="0"/>
              <a:t> </a:t>
            </a:r>
            <a:r>
              <a:rPr lang="ru-RU" sz="2800" dirty="0" err="1"/>
              <a:t>могат</a:t>
            </a:r>
            <a:r>
              <a:rPr lang="ru-RU" sz="2800" dirty="0"/>
              <a:t> да </a:t>
            </a:r>
            <a:r>
              <a:rPr lang="ru-RU" sz="2800" dirty="0" err="1"/>
              <a:t>достигнат</a:t>
            </a:r>
            <a:r>
              <a:rPr lang="ru-RU" sz="2800" dirty="0"/>
              <a:t> </a:t>
            </a:r>
            <a:r>
              <a:rPr lang="ru-RU" sz="2800" dirty="0" err="1"/>
              <a:t>високо</a:t>
            </a:r>
            <a:r>
              <a:rPr lang="ru-RU" sz="2800" dirty="0"/>
              <a:t> </a:t>
            </a:r>
            <a:r>
              <a:rPr lang="ru-RU" sz="2800" dirty="0" err="1"/>
              <a:t>ниво</a:t>
            </a:r>
            <a:r>
              <a:rPr lang="ru-RU" sz="2800" dirty="0"/>
              <a:t> на успехи в </a:t>
            </a:r>
            <a:r>
              <a:rPr lang="ru-RU" sz="2800" dirty="0" err="1"/>
              <a:t>обучението</a:t>
            </a:r>
            <a:r>
              <a:rPr lang="ru-RU" sz="2800" dirty="0"/>
              <a:t> и </a:t>
            </a:r>
            <a:r>
              <a:rPr lang="ru-RU" sz="2800" dirty="0" err="1"/>
              <a:t>развият</a:t>
            </a:r>
            <a:r>
              <a:rPr lang="ru-RU" sz="2800" dirty="0"/>
              <a:t> </a:t>
            </a:r>
            <a:r>
              <a:rPr lang="ru-RU" sz="2800" dirty="0" err="1"/>
              <a:t>важни</a:t>
            </a:r>
            <a:r>
              <a:rPr lang="ru-RU" sz="2800" dirty="0"/>
              <a:t> </a:t>
            </a:r>
            <a:r>
              <a:rPr lang="ru-RU" sz="2800" dirty="0" err="1"/>
              <a:t>личностни</a:t>
            </a:r>
            <a:r>
              <a:rPr lang="ru-RU" sz="2800" dirty="0"/>
              <a:t> </a:t>
            </a:r>
            <a:r>
              <a:rPr lang="ru-RU" sz="2800" dirty="0" smtClean="0"/>
              <a:t>качества:</a:t>
            </a:r>
            <a:endParaRPr lang="en-US" sz="2800" dirty="0" smtClean="0"/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744" y="2367103"/>
            <a:ext cx="1745709" cy="2771975"/>
          </a:xfrm>
          <a:prstGeom prst="rect">
            <a:avLst/>
          </a:prstGeom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6773" y="4081792"/>
            <a:ext cx="1402624" cy="2386654"/>
          </a:xfrm>
          <a:prstGeom prst="rect">
            <a:avLst/>
          </a:prstGeom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9648" y="4081792"/>
            <a:ext cx="1519759" cy="2528014"/>
          </a:xfrm>
          <a:prstGeom prst="rect">
            <a:avLst/>
          </a:prstGeom>
        </p:spPr>
      </p:pic>
      <p:sp>
        <p:nvSpPr>
          <p:cNvPr id="8" name="Правоъгълник 7"/>
          <p:cNvSpPr/>
          <p:nvPr/>
        </p:nvSpPr>
        <p:spPr>
          <a:xfrm>
            <a:off x="6492385" y="4983946"/>
            <a:ext cx="18739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2400" dirty="0" smtClean="0"/>
              <a:t>любопитство</a:t>
            </a:r>
            <a:endParaRPr lang="bg-BG" sz="2400" dirty="0"/>
          </a:p>
        </p:txBody>
      </p:sp>
      <p:sp>
        <p:nvSpPr>
          <p:cNvPr id="9" name="Правоъгълник 8"/>
          <p:cNvSpPr/>
          <p:nvPr/>
        </p:nvSpPr>
        <p:spPr>
          <a:xfrm>
            <a:off x="10170725" y="5021351"/>
            <a:ext cx="17802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2400" dirty="0" smtClean="0"/>
              <a:t>отговорност</a:t>
            </a:r>
            <a:endParaRPr lang="en-US" sz="2400" dirty="0"/>
          </a:p>
        </p:txBody>
      </p:sp>
      <p:sp>
        <p:nvSpPr>
          <p:cNvPr id="10" name="Правоъгълник 9"/>
          <p:cNvSpPr/>
          <p:nvPr/>
        </p:nvSpPr>
        <p:spPr>
          <a:xfrm>
            <a:off x="6984182" y="6367319"/>
            <a:ext cx="38698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2400" dirty="0"/>
              <a:t>готовност</a:t>
            </a:r>
            <a:r>
              <a:rPr lang="bg-BG" sz="2800" dirty="0"/>
              <a:t> </a:t>
            </a:r>
            <a:r>
              <a:rPr lang="bg-BG" sz="2400" dirty="0"/>
              <a:t>за екипна работа</a:t>
            </a:r>
          </a:p>
        </p:txBody>
      </p:sp>
      <p:sp>
        <p:nvSpPr>
          <p:cNvPr id="11" name="Правоъгълник 10"/>
          <p:cNvSpPr/>
          <p:nvPr/>
        </p:nvSpPr>
        <p:spPr>
          <a:xfrm>
            <a:off x="850788" y="1771297"/>
            <a:ext cx="29357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2400" dirty="0"/>
              <a:t>нагласа за напредък</a:t>
            </a:r>
            <a:endParaRPr lang="en-US" sz="2400" dirty="0"/>
          </a:p>
        </p:txBody>
      </p:sp>
      <p:sp>
        <p:nvSpPr>
          <p:cNvPr id="12" name="Правоъгълник 11"/>
          <p:cNvSpPr/>
          <p:nvPr/>
        </p:nvSpPr>
        <p:spPr>
          <a:xfrm>
            <a:off x="748284" y="5154620"/>
            <a:ext cx="39696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2400" dirty="0"/>
              <a:t>творческа </a:t>
            </a:r>
            <a:r>
              <a:rPr lang="bg-BG" sz="2400" dirty="0" err="1"/>
              <a:t>самоефективност</a:t>
            </a:r>
            <a:endParaRPr lang="bg-BG" sz="24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5588" y="61710"/>
            <a:ext cx="4536000" cy="57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4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1046060" y="2636883"/>
            <a:ext cx="5126140" cy="3581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err="1" smtClean="0"/>
              <a:t>Химичният</a:t>
            </a:r>
            <a:r>
              <a:rPr lang="ru-RU" sz="2800" dirty="0" smtClean="0"/>
              <a:t> </a:t>
            </a:r>
            <a:r>
              <a:rPr lang="ru-RU" sz="2800" dirty="0" err="1"/>
              <a:t>експеримент</a:t>
            </a:r>
            <a:r>
              <a:rPr lang="ru-RU" sz="2800" dirty="0"/>
              <a:t> е незаменим </a:t>
            </a:r>
            <a:r>
              <a:rPr lang="ru-RU" sz="2800" dirty="0" err="1"/>
              <a:t>като</a:t>
            </a:r>
            <a:r>
              <a:rPr lang="ru-RU" sz="2800" dirty="0"/>
              <a:t> </a:t>
            </a:r>
            <a:r>
              <a:rPr lang="ru-RU" sz="2800" b="1" dirty="0"/>
              <a:t>средство </a:t>
            </a:r>
            <a:r>
              <a:rPr lang="ru-RU" sz="2800" dirty="0"/>
              <a:t>за </a:t>
            </a:r>
            <a:r>
              <a:rPr lang="ru-RU" sz="2800" dirty="0" err="1"/>
              <a:t>усвояване</a:t>
            </a:r>
            <a:r>
              <a:rPr lang="ru-RU" sz="2800" dirty="0"/>
              <a:t> на </a:t>
            </a:r>
            <a:r>
              <a:rPr lang="ru-RU" sz="2800" dirty="0" err="1"/>
              <a:t>изследователски</a:t>
            </a:r>
            <a:r>
              <a:rPr lang="ru-RU" sz="2800" dirty="0"/>
              <a:t> </a:t>
            </a:r>
            <a:r>
              <a:rPr lang="ru-RU" sz="2800" dirty="0" smtClean="0"/>
              <a:t>подход за </a:t>
            </a:r>
            <a:r>
              <a:rPr lang="ru-RU" sz="2800" dirty="0" err="1"/>
              <a:t>развиване</a:t>
            </a:r>
            <a:r>
              <a:rPr lang="ru-RU" sz="2800" dirty="0"/>
              <a:t> </a:t>
            </a:r>
            <a:r>
              <a:rPr lang="ru-RU" sz="2800" dirty="0" smtClean="0"/>
              <a:t>на </a:t>
            </a:r>
            <a:r>
              <a:rPr lang="ru-RU" sz="2800" dirty="0" err="1" smtClean="0"/>
              <a:t>практичнитте</a:t>
            </a:r>
            <a:r>
              <a:rPr lang="ru-RU" sz="2800" dirty="0" smtClean="0"/>
              <a:t> </a:t>
            </a:r>
            <a:r>
              <a:rPr lang="ru-RU" sz="2800" dirty="0"/>
              <a:t>умения и </a:t>
            </a:r>
            <a:r>
              <a:rPr lang="ru-RU" sz="2800" dirty="0" err="1"/>
              <a:t>обогатяване</a:t>
            </a:r>
            <a:r>
              <a:rPr lang="ru-RU" sz="2800" dirty="0"/>
              <a:t> на </a:t>
            </a:r>
            <a:r>
              <a:rPr lang="ru-RU" sz="2800" dirty="0" err="1"/>
              <a:t>природонаучната</a:t>
            </a:r>
            <a:r>
              <a:rPr lang="ru-RU" sz="2800" dirty="0"/>
              <a:t> </a:t>
            </a:r>
            <a:r>
              <a:rPr lang="ru-RU" sz="2800" dirty="0" err="1"/>
              <a:t>грамотност</a:t>
            </a:r>
            <a:r>
              <a:rPr lang="ru-RU" sz="2800" dirty="0" smtClean="0"/>
              <a:t>.</a:t>
            </a:r>
          </a:p>
        </p:txBody>
      </p:sp>
      <p:pic>
        <p:nvPicPr>
          <p:cNvPr id="6" name="Картина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5562" y="4830248"/>
            <a:ext cx="2493480" cy="1780186"/>
          </a:xfrm>
          <a:prstGeom prst="rect">
            <a:avLst/>
          </a:prstGeom>
        </p:spPr>
      </p:pic>
      <p:pic>
        <p:nvPicPr>
          <p:cNvPr id="10" name="Картина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645" y="2818163"/>
            <a:ext cx="2205783" cy="2939552"/>
          </a:xfrm>
          <a:prstGeom prst="rect">
            <a:avLst/>
          </a:prstGeom>
        </p:spPr>
      </p:pic>
      <p:pic>
        <p:nvPicPr>
          <p:cNvPr id="11" name="Картина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757" y="2153195"/>
            <a:ext cx="1863090" cy="2484120"/>
          </a:xfrm>
          <a:prstGeom prst="rect">
            <a:avLst/>
          </a:prstGeom>
        </p:spPr>
      </p:pic>
      <p:sp>
        <p:nvSpPr>
          <p:cNvPr id="8" name="Заглавие 1"/>
          <p:cNvSpPr txBox="1">
            <a:spLocks/>
          </p:cNvSpPr>
          <p:nvPr/>
        </p:nvSpPr>
        <p:spPr>
          <a:xfrm>
            <a:off x="461554" y="971107"/>
            <a:ext cx="11730446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dirty="0" smtClean="0"/>
              <a:t>РАЗВИТИЕТО НА ЕКСПЕРИМЕНТАЛНАТА ДЕЙНОСТ В ОБРАЗОВАНИЕТО ЧРЕЗ НАУКА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9130" y="120989"/>
            <a:ext cx="5965072" cy="75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8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726020" y="5433060"/>
            <a:ext cx="11349789" cy="3581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 err="1" smtClean="0"/>
              <a:t>Тъй</a:t>
            </a:r>
            <a:r>
              <a:rPr lang="ru-RU" sz="2800" dirty="0" smtClean="0"/>
              <a:t> </a:t>
            </a:r>
            <a:r>
              <a:rPr lang="ru-RU" sz="2800" dirty="0" err="1" smtClean="0"/>
              <a:t>като</a:t>
            </a:r>
            <a:r>
              <a:rPr lang="ru-RU" sz="2800" dirty="0" smtClean="0"/>
              <a:t> </a:t>
            </a:r>
            <a:r>
              <a:rPr lang="ru-RU" sz="2800" dirty="0" err="1" smtClean="0"/>
              <a:t>експерименталното</a:t>
            </a:r>
            <a:r>
              <a:rPr lang="ru-RU" sz="2800" dirty="0" smtClean="0"/>
              <a:t> обучение, </a:t>
            </a:r>
            <a:r>
              <a:rPr lang="ru-RU" sz="2800" dirty="0" err="1" smtClean="0"/>
              <a:t>винаги</a:t>
            </a:r>
            <a:r>
              <a:rPr lang="ru-RU" sz="2800" dirty="0" smtClean="0"/>
              <a:t> се </a:t>
            </a:r>
            <a:r>
              <a:rPr lang="ru-RU" sz="2800" dirty="0" err="1" smtClean="0"/>
              <a:t>фокусира</a:t>
            </a:r>
            <a:r>
              <a:rPr lang="ru-RU" sz="2800" dirty="0" smtClean="0"/>
              <a:t> </a:t>
            </a:r>
            <a:r>
              <a:rPr lang="ru-RU" sz="2800" dirty="0" err="1" smtClean="0"/>
              <a:t>върху</a:t>
            </a:r>
            <a:r>
              <a:rPr lang="ru-RU" sz="2800" dirty="0" smtClean="0"/>
              <a:t> </a:t>
            </a:r>
            <a:r>
              <a:rPr lang="ru-RU" sz="2800" dirty="0" err="1" smtClean="0"/>
              <a:t>създаването</a:t>
            </a:r>
            <a:r>
              <a:rPr lang="ru-RU" sz="2800" dirty="0" smtClean="0"/>
              <a:t> на продукт, </a:t>
            </a:r>
            <a:r>
              <a:rPr lang="ru-RU" sz="2800" dirty="0" err="1" smtClean="0"/>
              <a:t>този</a:t>
            </a:r>
            <a:r>
              <a:rPr lang="ru-RU" sz="2800" dirty="0" smtClean="0"/>
              <a:t> </a:t>
            </a:r>
            <a:r>
              <a:rPr lang="ru-RU" sz="2800" dirty="0" err="1" smtClean="0"/>
              <a:t>обучителен</a:t>
            </a:r>
            <a:r>
              <a:rPr lang="ru-RU" sz="2800" dirty="0" smtClean="0"/>
              <a:t> метод се </a:t>
            </a:r>
            <a:r>
              <a:rPr lang="ru-RU" sz="2800" dirty="0" err="1" smtClean="0"/>
              <a:t>оказва</a:t>
            </a:r>
            <a:r>
              <a:rPr lang="ru-RU" sz="2800" dirty="0" smtClean="0"/>
              <a:t> </a:t>
            </a:r>
            <a:r>
              <a:rPr lang="ru-RU" sz="2800" b="1" dirty="0" smtClean="0"/>
              <a:t>необходимо условие </a:t>
            </a:r>
            <a:r>
              <a:rPr lang="ru-RU" sz="2800" dirty="0" smtClean="0"/>
              <a:t>за </a:t>
            </a:r>
            <a:r>
              <a:rPr lang="ru-RU" sz="2800" dirty="0" err="1" smtClean="0"/>
              <a:t>формиране</a:t>
            </a:r>
            <a:r>
              <a:rPr lang="ru-RU" sz="2800" dirty="0" smtClean="0"/>
              <a:t> на </a:t>
            </a:r>
            <a:r>
              <a:rPr lang="ru-RU" sz="2800" dirty="0" err="1" smtClean="0"/>
              <a:t>природонаучната</a:t>
            </a:r>
            <a:r>
              <a:rPr lang="ru-RU" sz="2800" dirty="0" smtClean="0"/>
              <a:t> </a:t>
            </a:r>
            <a:r>
              <a:rPr lang="ru-RU" sz="2800" dirty="0" err="1" smtClean="0"/>
              <a:t>грамотност</a:t>
            </a:r>
            <a:r>
              <a:rPr lang="ru-RU" sz="2800" dirty="0" smtClean="0"/>
              <a:t> в </a:t>
            </a:r>
            <a:r>
              <a:rPr lang="ru-RU" sz="2800" dirty="0" err="1" smtClean="0"/>
              <a:t>учениците</a:t>
            </a:r>
            <a:r>
              <a:rPr lang="ru-RU" sz="2800" dirty="0" smtClean="0"/>
              <a:t>. </a:t>
            </a:r>
            <a:endParaRPr lang="ru-RU" sz="2800" dirty="0"/>
          </a:p>
        </p:txBody>
      </p:sp>
      <p:pic>
        <p:nvPicPr>
          <p:cNvPr id="7" name="Картина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752" y="2201408"/>
            <a:ext cx="2108116" cy="3162173"/>
          </a:xfrm>
          <a:prstGeom prst="rect">
            <a:avLst/>
          </a:prstGeom>
        </p:spPr>
      </p:pic>
      <p:pic>
        <p:nvPicPr>
          <p:cNvPr id="8" name="Картина 7"/>
          <p:cNvPicPr>
            <a:picLocks noChangeAspect="1"/>
          </p:cNvPicPr>
          <p:nvPr/>
        </p:nvPicPr>
        <p:blipFill rotWithShape="1">
          <a:blip r:embed="rId4"/>
          <a:srcRect l="19055" b="48"/>
          <a:stretch/>
        </p:blipFill>
        <p:spPr>
          <a:xfrm>
            <a:off x="5861429" y="4035300"/>
            <a:ext cx="2213183" cy="1549443"/>
          </a:xfrm>
          <a:prstGeom prst="rect">
            <a:avLst/>
          </a:prstGeom>
        </p:spPr>
      </p:pic>
      <p:pic>
        <p:nvPicPr>
          <p:cNvPr id="11" name="Картина 10"/>
          <p:cNvPicPr>
            <a:picLocks noChangeAspect="1"/>
          </p:cNvPicPr>
          <p:nvPr/>
        </p:nvPicPr>
        <p:blipFill rotWithShape="1">
          <a:blip r:embed="rId5"/>
          <a:srcRect l="19422" b="-4245"/>
          <a:stretch/>
        </p:blipFill>
        <p:spPr>
          <a:xfrm>
            <a:off x="3339897" y="2323619"/>
            <a:ext cx="2390503" cy="2051040"/>
          </a:xfrm>
          <a:prstGeom prst="rect">
            <a:avLst/>
          </a:prstGeom>
        </p:spPr>
      </p:pic>
      <p:pic>
        <p:nvPicPr>
          <p:cNvPr id="12" name="Картина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2638" y="2323619"/>
            <a:ext cx="3122263" cy="20815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6780" y="806172"/>
            <a:ext cx="11729721" cy="16155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43924" y="163619"/>
            <a:ext cx="4535817" cy="5730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15984" y="2323619"/>
            <a:ext cx="1121761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54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05326" y="836024"/>
            <a:ext cx="11855115" cy="1485900"/>
          </a:xfrm>
        </p:spPr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Възможностите на новите образователни програми за формиране на природонаучна грамотност</a:t>
            </a:r>
            <a:endParaRPr lang="en-US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138049" y="1737068"/>
            <a:ext cx="6657711" cy="3581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ru-RU" sz="2300" dirty="0" smtClean="0"/>
          </a:p>
          <a:p>
            <a:pPr marL="0" indent="0" algn="just">
              <a:buNone/>
            </a:pPr>
            <a:r>
              <a:rPr lang="ru-RU" sz="2300" dirty="0" err="1" smtClean="0"/>
              <a:t>Учебното</a:t>
            </a:r>
            <a:r>
              <a:rPr lang="ru-RU" sz="2300" dirty="0" smtClean="0"/>
              <a:t> </a:t>
            </a:r>
            <a:r>
              <a:rPr lang="ru-RU" sz="2300" dirty="0" err="1" smtClean="0"/>
              <a:t>съдържание</a:t>
            </a:r>
            <a:r>
              <a:rPr lang="ru-RU" sz="2300" dirty="0" smtClean="0"/>
              <a:t> е </a:t>
            </a:r>
            <a:r>
              <a:rPr lang="ru-RU" sz="2300" dirty="0" err="1" smtClean="0"/>
              <a:t>олекотено</a:t>
            </a:r>
            <a:r>
              <a:rPr lang="ru-RU" sz="2300" dirty="0" smtClean="0"/>
              <a:t> и </a:t>
            </a:r>
            <a:r>
              <a:rPr lang="ru-RU" sz="2300" dirty="0" err="1" smtClean="0"/>
              <a:t>оптимизирано</a:t>
            </a:r>
            <a:r>
              <a:rPr lang="ru-RU" sz="2300" dirty="0" smtClean="0"/>
              <a:t> </a:t>
            </a:r>
            <a:r>
              <a:rPr lang="ru-RU" sz="2300" dirty="0"/>
              <a:t>чрез </a:t>
            </a:r>
            <a:r>
              <a:rPr lang="ru-RU" sz="2300" dirty="0" err="1"/>
              <a:t>междупредметна</a:t>
            </a:r>
            <a:r>
              <a:rPr lang="ru-RU" sz="2300" dirty="0"/>
              <a:t> интеграция и </a:t>
            </a:r>
            <a:r>
              <a:rPr lang="ru-RU" sz="2300" dirty="0" err="1"/>
              <a:t>извеждане</a:t>
            </a:r>
            <a:r>
              <a:rPr lang="ru-RU" sz="2300" dirty="0"/>
              <a:t> на практически </a:t>
            </a:r>
            <a:r>
              <a:rPr lang="ru-RU" sz="2300" dirty="0" err="1"/>
              <a:t>значимото</a:t>
            </a:r>
            <a:r>
              <a:rPr lang="ru-RU" sz="2300" dirty="0"/>
              <a:t> знание за </a:t>
            </a:r>
            <a:r>
              <a:rPr lang="ru-RU" sz="2300" dirty="0" err="1"/>
              <a:t>постигане</a:t>
            </a:r>
            <a:r>
              <a:rPr lang="ru-RU" sz="2300" dirty="0"/>
              <a:t> на </a:t>
            </a:r>
            <a:r>
              <a:rPr lang="ru-RU" sz="2300" dirty="0" err="1"/>
              <a:t>съвременните</a:t>
            </a:r>
            <a:r>
              <a:rPr lang="ru-RU" sz="2300" dirty="0"/>
              <a:t> </a:t>
            </a:r>
            <a:r>
              <a:rPr lang="ru-RU" sz="2300" dirty="0" err="1"/>
              <a:t>ключови</a:t>
            </a:r>
            <a:r>
              <a:rPr lang="ru-RU" sz="2300" dirty="0"/>
              <a:t> </a:t>
            </a:r>
            <a:r>
              <a:rPr lang="ru-RU" sz="2300" dirty="0" smtClean="0"/>
              <a:t>компетентности</a:t>
            </a:r>
            <a:r>
              <a:rPr lang="en-US" sz="2300" dirty="0" smtClean="0"/>
              <a:t> </a:t>
            </a:r>
            <a:r>
              <a:rPr lang="bg-BG" sz="2300" dirty="0"/>
              <a:t>като приоритет в обучението </a:t>
            </a:r>
            <a:r>
              <a:rPr lang="ru-RU" sz="2300" dirty="0"/>
              <a:t>в </a:t>
            </a:r>
            <a:r>
              <a:rPr lang="ru-RU" sz="2300" dirty="0" err="1"/>
              <a:t>отделна</a:t>
            </a:r>
            <a:r>
              <a:rPr lang="ru-RU" sz="2300" dirty="0"/>
              <a:t> </a:t>
            </a:r>
            <a:r>
              <a:rPr lang="ru-RU" sz="2300" dirty="0" err="1"/>
              <a:t>област</a:t>
            </a:r>
            <a:r>
              <a:rPr lang="ru-RU" sz="2300" dirty="0"/>
              <a:t> на </a:t>
            </a:r>
            <a:r>
              <a:rPr lang="ru-RU" sz="2300" dirty="0" err="1"/>
              <a:t>компетентност</a:t>
            </a:r>
            <a:r>
              <a:rPr lang="ru-RU" sz="2300" dirty="0"/>
              <a:t> „</a:t>
            </a:r>
            <a:r>
              <a:rPr lang="ru-RU" sz="2300" dirty="0" err="1"/>
              <a:t>Експеримент</a:t>
            </a:r>
            <a:r>
              <a:rPr lang="ru-RU" sz="2300" dirty="0"/>
              <a:t>, </a:t>
            </a:r>
            <a:r>
              <a:rPr lang="ru-RU" sz="2300" dirty="0" err="1"/>
              <a:t>изследване</a:t>
            </a:r>
            <a:r>
              <a:rPr lang="ru-RU" sz="2300" dirty="0"/>
              <a:t> и </a:t>
            </a:r>
            <a:r>
              <a:rPr lang="ru-RU" sz="2300" dirty="0" err="1"/>
              <a:t>изчисления</a:t>
            </a:r>
            <a:r>
              <a:rPr lang="ru-RU" sz="2300" dirty="0"/>
              <a:t>“ по </a:t>
            </a:r>
            <a:r>
              <a:rPr lang="ru-RU" sz="2300" dirty="0" err="1"/>
              <a:t>конкретни</a:t>
            </a:r>
            <a:r>
              <a:rPr lang="ru-RU" sz="2300" dirty="0"/>
              <a:t> теми </a:t>
            </a:r>
            <a:r>
              <a:rPr lang="ru-RU" sz="2300" dirty="0" err="1"/>
              <a:t>които</a:t>
            </a:r>
            <a:r>
              <a:rPr lang="bg-BG" sz="2300" dirty="0"/>
              <a:t>, са удачна възможност за формирането на природонаучната грамотност в учениците.</a:t>
            </a:r>
            <a:endParaRPr lang="ru-RU" sz="2300" dirty="0"/>
          </a:p>
          <a:p>
            <a:pPr marL="0" indent="0" algn="just">
              <a:buNone/>
            </a:pPr>
            <a:r>
              <a:rPr lang="ru-RU" sz="2300" dirty="0" smtClean="0"/>
              <a:t>Не </a:t>
            </a:r>
            <a:r>
              <a:rPr lang="ru-RU" sz="2300" dirty="0"/>
              <a:t>е </a:t>
            </a:r>
            <a:r>
              <a:rPr lang="ru-RU" sz="2300" dirty="0" err="1"/>
              <a:t>взето</a:t>
            </a:r>
            <a:r>
              <a:rPr lang="ru-RU" sz="2300" dirty="0"/>
              <a:t> под внимание, </a:t>
            </a:r>
            <a:r>
              <a:rPr lang="ru-RU" sz="2300" dirty="0" err="1"/>
              <a:t>обаче</a:t>
            </a:r>
            <a:r>
              <a:rPr lang="ru-RU" sz="2300" dirty="0"/>
              <a:t> </a:t>
            </a:r>
            <a:r>
              <a:rPr lang="ru-RU" sz="2300" dirty="0" err="1"/>
              <a:t>изключително</a:t>
            </a:r>
            <a:r>
              <a:rPr lang="ru-RU" sz="2300" dirty="0"/>
              <a:t> </a:t>
            </a:r>
            <a:r>
              <a:rPr lang="ru-RU" sz="2300" dirty="0" err="1"/>
              <a:t>недостатъчния</a:t>
            </a:r>
            <a:r>
              <a:rPr lang="ru-RU" sz="2300" dirty="0"/>
              <a:t> </a:t>
            </a:r>
            <a:r>
              <a:rPr lang="ru-RU" sz="2300" dirty="0" err="1"/>
              <a:t>годишен</a:t>
            </a:r>
            <a:r>
              <a:rPr lang="ru-RU" sz="2300" dirty="0"/>
              <a:t> </a:t>
            </a:r>
            <a:r>
              <a:rPr lang="ru-RU" sz="2300" dirty="0" err="1"/>
              <a:t>брой</a:t>
            </a:r>
            <a:r>
              <a:rPr lang="ru-RU" sz="2300" dirty="0"/>
              <a:t> </a:t>
            </a:r>
            <a:r>
              <a:rPr lang="ru-RU" sz="2300" dirty="0" err="1"/>
              <a:t>часове</a:t>
            </a:r>
            <a:r>
              <a:rPr lang="ru-RU" sz="2300" dirty="0"/>
              <a:t> </a:t>
            </a:r>
            <a:r>
              <a:rPr lang="ru-RU" sz="2300" dirty="0" err="1"/>
              <a:t>предвидени</a:t>
            </a:r>
            <a:r>
              <a:rPr lang="ru-RU" sz="2300" dirty="0"/>
              <a:t> в </a:t>
            </a:r>
            <a:r>
              <a:rPr lang="ru-RU" sz="2300" dirty="0" err="1"/>
              <a:t>програмата</a:t>
            </a:r>
            <a:r>
              <a:rPr lang="ru-RU" sz="2300" dirty="0"/>
              <a:t> за обучение по предмета „Химия и </a:t>
            </a:r>
            <a:r>
              <a:rPr lang="ru-RU" sz="2300" dirty="0" err="1"/>
              <a:t>опазване</a:t>
            </a:r>
            <a:r>
              <a:rPr lang="ru-RU" sz="2300" dirty="0"/>
              <a:t> на </a:t>
            </a:r>
            <a:r>
              <a:rPr lang="ru-RU" sz="2300" dirty="0" err="1"/>
              <a:t>околната</a:t>
            </a:r>
            <a:r>
              <a:rPr lang="ru-RU" sz="2300" dirty="0"/>
              <a:t> среда</a:t>
            </a:r>
            <a:r>
              <a:rPr lang="ru-RU" sz="2300" dirty="0" smtClean="0"/>
              <a:t>“.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478" y="2617715"/>
            <a:ext cx="3789780" cy="28568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4974" y="98965"/>
            <a:ext cx="4535817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6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53454" y="905459"/>
            <a:ext cx="11227596" cy="1485900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ПОЛОЖИТЕЛНАТА РОЛЯ НА ЕКСПЕРИМЕНТАЛНАТА ДЕЙНОСТ ВЪРХУ ФОРМИРАНЕТО И РАЗВИВАНЕТО НА ПРИРОДОНАУЧНАТА ГРАМОТНОСТ </a:t>
            </a:r>
            <a:endParaRPr lang="en-US" sz="2800" dirty="0"/>
          </a:p>
        </p:txBody>
      </p:sp>
      <p:pic>
        <p:nvPicPr>
          <p:cNvPr id="9" name="Картина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209" y="4698327"/>
            <a:ext cx="2800301" cy="18545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1679" y="2749829"/>
            <a:ext cx="2169371" cy="14495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5918" y="2959372"/>
            <a:ext cx="2509905" cy="166837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9343" y="134397"/>
            <a:ext cx="4535817" cy="5730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18294" y="2338580"/>
            <a:ext cx="1646434" cy="227207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72502" y="2523040"/>
            <a:ext cx="22405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2800" b="1" dirty="0" smtClean="0"/>
              <a:t>В УЧИЛИЩЕ</a:t>
            </a:r>
            <a:endParaRPr lang="bg-BG" sz="2800" b="1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6873" y="3309139"/>
            <a:ext cx="1121761" cy="1402202"/>
          </a:xfrm>
          <a:prstGeom prst="rect">
            <a:avLst/>
          </a:prstGeom>
        </p:spPr>
      </p:pic>
      <p:sp>
        <p:nvSpPr>
          <p:cNvPr id="21" name="Right Arrow 20"/>
          <p:cNvSpPr/>
          <p:nvPr/>
        </p:nvSpPr>
        <p:spPr>
          <a:xfrm>
            <a:off x="3013052" y="254233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22" name="Down Arrow 21"/>
          <p:cNvSpPr/>
          <p:nvPr/>
        </p:nvSpPr>
        <p:spPr>
          <a:xfrm>
            <a:off x="2173184" y="3474619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25918" y="4815921"/>
            <a:ext cx="2443574" cy="173696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9537" y="4868398"/>
            <a:ext cx="2526725" cy="168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80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371600" y="826226"/>
            <a:ext cx="9601200" cy="1485900"/>
          </a:xfrm>
        </p:spPr>
        <p:txBody>
          <a:bodyPr/>
          <a:lstStyle/>
          <a:p>
            <a:pPr algn="ctr"/>
            <a:r>
              <a:rPr lang="bg-BG" dirty="0" smtClean="0"/>
              <a:t>ЗАЛОЖЕНИ ДЕЙНОСТИ </a:t>
            </a:r>
            <a:endParaRPr lang="en-US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748145" y="1725935"/>
            <a:ext cx="11305310" cy="3581400"/>
          </a:xfrm>
        </p:spPr>
        <p:txBody>
          <a:bodyPr>
            <a:noAutofit/>
          </a:bodyPr>
          <a:lstStyle/>
          <a:p>
            <a:pPr algn="just"/>
            <a:r>
              <a:rPr lang="ru-RU" sz="2400" dirty="0"/>
              <a:t>Организиране на посещения на учители и ученици в лабораториите на ИК-БАН и запознаване с научните теми, по които работят </a:t>
            </a:r>
            <a:r>
              <a:rPr lang="ru-RU" sz="2400" dirty="0" smtClean="0"/>
              <a:t>учените.</a:t>
            </a:r>
          </a:p>
          <a:p>
            <a:pPr algn="just"/>
            <a:r>
              <a:rPr lang="ru-RU" sz="2400" dirty="0"/>
              <a:t>Изготвяне на дидактически материали за работа в изнесена класна стая, които да съдействат за формирането и развитието на природонаучната грамотност в учениците използвайки изследователския подход на </a:t>
            </a:r>
            <a:r>
              <a:rPr lang="ru-RU" sz="2400" dirty="0" smtClean="0"/>
              <a:t>обучение.</a:t>
            </a:r>
          </a:p>
          <a:p>
            <a:pPr algn="just"/>
            <a:r>
              <a:rPr lang="ru-RU" sz="2400" dirty="0"/>
              <a:t>Провеждане на изследвания и изграждане на конкретни изследователски умения, вкл. за анализиране на данни. Засилената практическа насоченост в обучението по “Химия и опазване на околната среда” с акцент върху усвояването на знания, свързани с придобиване на практически умения – планиране и извършване на химичен експеримент, измерване на величини, събиране и обработване на данни и други</a:t>
            </a:r>
            <a:r>
              <a:rPr lang="ru-RU" sz="2400" dirty="0" smtClean="0"/>
              <a:t>.</a:t>
            </a:r>
          </a:p>
          <a:p>
            <a:pPr algn="just"/>
            <a:r>
              <a:rPr lang="ru-RU" sz="2400" dirty="0"/>
              <a:t>Развиване на </a:t>
            </a:r>
            <a:r>
              <a:rPr lang="ru-RU" sz="2400" dirty="0" smtClean="0"/>
              <a:t>компетентности и умения за </a:t>
            </a:r>
            <a:r>
              <a:rPr lang="ru-RU" sz="2400" dirty="0"/>
              <a:t>работа в екип.</a:t>
            </a:r>
            <a:endParaRPr lang="ru-RU" sz="24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0590" y="89835"/>
            <a:ext cx="4535817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26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ртина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180" y="831020"/>
            <a:ext cx="5067431" cy="3378287"/>
          </a:xfrm>
          <a:prstGeom prst="rect">
            <a:avLst/>
          </a:prstGeom>
        </p:spPr>
      </p:pic>
      <p:pic>
        <p:nvPicPr>
          <p:cNvPr id="8" name="Картина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8939" y="3442399"/>
            <a:ext cx="3960368" cy="2970275"/>
          </a:xfrm>
          <a:prstGeom prst="rect">
            <a:avLst/>
          </a:prstGeom>
        </p:spPr>
      </p:pic>
      <p:sp>
        <p:nvSpPr>
          <p:cNvPr id="17" name="Текстово поле 16"/>
          <p:cNvSpPr txBox="1"/>
          <p:nvPr/>
        </p:nvSpPr>
        <p:spPr>
          <a:xfrm>
            <a:off x="6223607" y="4479368"/>
            <a:ext cx="47149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4400" dirty="0" smtClean="0">
                <a:solidFill>
                  <a:schemeClr val="bg2">
                    <a:lumMod val="25000"/>
                  </a:schemeClr>
                </a:solidFill>
              </a:rPr>
              <a:t>БЛАГОДАРЯ ВИ ЗА ВНИМАНИЕТО!</a:t>
            </a:r>
            <a:endParaRPr lang="en-US" sz="4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" name="Картина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180" y="3565537"/>
            <a:ext cx="716335" cy="603027"/>
          </a:xfrm>
          <a:prstGeom prst="rect">
            <a:avLst/>
          </a:prstGeom>
        </p:spPr>
      </p:pic>
      <p:pic>
        <p:nvPicPr>
          <p:cNvPr id="4" name="Картина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8939" y="5809118"/>
            <a:ext cx="713294" cy="603556"/>
          </a:xfrm>
          <a:prstGeom prst="rect">
            <a:avLst/>
          </a:prstGeom>
        </p:spPr>
      </p:pic>
      <p:sp>
        <p:nvSpPr>
          <p:cNvPr id="7" name="Правоъгълник 6"/>
          <p:cNvSpPr/>
          <p:nvPr/>
        </p:nvSpPr>
        <p:spPr>
          <a:xfrm>
            <a:off x="8771060" y="831020"/>
            <a:ext cx="17786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000FF"/>
                </a:solidFill>
              </a:rPr>
              <a:t> www.ic.bas.bg</a:t>
            </a:r>
            <a:endParaRPr lang="en-US" sz="2000" b="1" dirty="0">
              <a:solidFill>
                <a:srgbClr val="0000FF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3490" y="744538"/>
            <a:ext cx="4535817" cy="5730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343" y="1722145"/>
            <a:ext cx="1127858" cy="14022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0374" y="3280998"/>
            <a:ext cx="713912" cy="8875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4785" y="3563484"/>
            <a:ext cx="1162070" cy="32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353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heme/theme1.xml><?xml version="1.0" encoding="utf-8"?>
<a:theme xmlns:a="http://schemas.openxmlformats.org/drawingml/2006/main" name="Crop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Тема на Office">
  <a:themeElements>
    <a:clrScheme name="По избор 3">
      <a:dk1>
        <a:sysClr val="windowText" lastClr="000000"/>
      </a:dk1>
      <a:lt1>
        <a:sysClr val="window" lastClr="FFFFFF"/>
      </a:lt1>
      <a:dk2>
        <a:srgbClr val="696464"/>
      </a:dk2>
      <a:lt2>
        <a:srgbClr val="FFFFFF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Lobster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TM04033937[[fn=Следа от самолет]]</Template>
  <TotalTime>2612</TotalTime>
  <Words>1370</Words>
  <Application>Microsoft Office PowerPoint</Application>
  <PresentationFormat>Widescreen</PresentationFormat>
  <Paragraphs>89</Paragraphs>
  <Slides>11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Aharoni</vt:lpstr>
      <vt:lpstr>Arial</vt:lpstr>
      <vt:lpstr>Book Antiqua</vt:lpstr>
      <vt:lpstr>Calibri</vt:lpstr>
      <vt:lpstr>Calibri Light</vt:lpstr>
      <vt:lpstr>Franklin Gothic Book</vt:lpstr>
      <vt:lpstr>Segoe UI Symbol</vt:lpstr>
      <vt:lpstr>Times New Roman</vt:lpstr>
      <vt:lpstr>Crop</vt:lpstr>
      <vt:lpstr>Тема на Office</vt:lpstr>
      <vt:lpstr>PowerPoint Presentation</vt:lpstr>
      <vt:lpstr>Съдържание по темата</vt:lpstr>
      <vt:lpstr>МНЕНИЕТО НА УЧЕНИЦИТЕ ЗА РОЛЯТА НА ХИМИЧНИЯ ЕКСПЕРИМЕНТ  </vt:lpstr>
      <vt:lpstr>PowerPoint Presentation</vt:lpstr>
      <vt:lpstr>РАЗВИТИЕТО НА ЕКСПЕРИМЕНТАЛНАТА ДЕЙНОСТ В ОБРАЗОВАНИЕТО ЧРЕЗ НАУКА</vt:lpstr>
      <vt:lpstr>PowerPoint Presentation</vt:lpstr>
      <vt:lpstr>PowerPoint Presentation</vt:lpstr>
      <vt:lpstr>Възможностите на новите образователни програми за формиране на природонаучна грамотност</vt:lpstr>
      <vt:lpstr>ПОЛОЖИТЕЛНАТА РОЛЯ НА ЕКСПЕРИМЕНТАЛНАТА ДЕЙНОСТ ВЪРХУ ФОРМИРАНЕТО И РАЗВИВАНЕТО НА ПРИРОДОНАУЧНАТА ГРАМОТНОСТ </vt:lpstr>
      <vt:lpstr>ЗАЛОЖЕНИ ДЕЙНОСТИ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creator>Windows User</dc:creator>
  <cp:lastModifiedBy>Petya Shtereva</cp:lastModifiedBy>
  <cp:revision>96</cp:revision>
  <dcterms:created xsi:type="dcterms:W3CDTF">2018-06-23T13:42:25Z</dcterms:created>
  <dcterms:modified xsi:type="dcterms:W3CDTF">2019-11-14T11:12:06Z</dcterms:modified>
</cp:coreProperties>
</file>